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3.xml" ContentType="application/vnd.openxmlformats-officedocument.themeOverride+xml"/>
  <Override PartName="/ppt/theme/themeOverride4.xml" ContentType="application/vnd.openxmlformats-officedocument.themeOverride+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Lst>
  <p:sldIdLst>
    <p:sldId id="257" r:id="rId2"/>
    <p:sldId id="258" r:id="rId3"/>
    <p:sldId id="259" r:id="rId4"/>
    <p:sldId id="260" r:id="rId5"/>
    <p:sldId id="261" r:id="rId6"/>
    <p:sldId id="262" r:id="rId7"/>
    <p:sldId id="263" r:id="rId8"/>
    <p:sldId id="264" r:id="rId9"/>
    <p:sldId id="289" r:id="rId10"/>
    <p:sldId id="266" r:id="rId11"/>
    <p:sldId id="290" r:id="rId12"/>
    <p:sldId id="268" r:id="rId13"/>
    <p:sldId id="269" r:id="rId14"/>
    <p:sldId id="270" r:id="rId15"/>
    <p:sldId id="291" r:id="rId16"/>
    <p:sldId id="272" r:id="rId17"/>
    <p:sldId id="292" r:id="rId18"/>
    <p:sldId id="274" r:id="rId19"/>
    <p:sldId id="275" r:id="rId20"/>
    <p:sldId id="293" r:id="rId21"/>
    <p:sldId id="277" r:id="rId22"/>
    <p:sldId id="295" r:id="rId23"/>
    <p:sldId id="279" r:id="rId24"/>
    <p:sldId id="296" r:id="rId25"/>
    <p:sldId id="297" r:id="rId26"/>
    <p:sldId id="281" r:id="rId27"/>
    <p:sldId id="282" r:id="rId28"/>
    <p:sldId id="283" r:id="rId29"/>
    <p:sldId id="298" r:id="rId30"/>
    <p:sldId id="285" r:id="rId31"/>
    <p:sldId id="286" r:id="rId32"/>
    <p:sldId id="287" r:id="rId33"/>
    <p:sldId id="288" r:id="rId34"/>
  </p:sldIdLst>
  <p:sldSz cx="9906000" cy="6858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88" d="100"/>
          <a:sy n="88" d="100"/>
        </p:scale>
        <p:origin x="900" y="27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6/11/relationships/changesInfo" Target="changesInfos/changesInfo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illiam Hawkins" userId="e4e2eee90f2dec95" providerId="LiveId" clId="{3106F9CB-428B-4C3F-84B8-99F58867AB40}"/>
    <pc:docChg chg="custSel modSld">
      <pc:chgData name="William Hawkins" userId="e4e2eee90f2dec95" providerId="LiveId" clId="{3106F9CB-428B-4C3F-84B8-99F58867AB40}" dt="2025-10-11T05:35:03.924" v="10" actId="478"/>
      <pc:docMkLst>
        <pc:docMk/>
      </pc:docMkLst>
      <pc:sldChg chg="delSp modSp mod">
        <pc:chgData name="William Hawkins" userId="e4e2eee90f2dec95" providerId="LiveId" clId="{3106F9CB-428B-4C3F-84B8-99F58867AB40}" dt="2025-10-11T05:35:03.924" v="10" actId="478"/>
        <pc:sldMkLst>
          <pc:docMk/>
          <pc:sldMk cId="180335019" sldId="287"/>
        </pc:sldMkLst>
        <pc:spChg chg="mod">
          <ac:chgData name="William Hawkins" userId="e4e2eee90f2dec95" providerId="LiveId" clId="{3106F9CB-428B-4C3F-84B8-99F58867AB40}" dt="2025-10-11T05:34:56.845" v="9" actId="20577"/>
          <ac:spMkLst>
            <pc:docMk/>
            <pc:sldMk cId="180335019" sldId="287"/>
            <ac:spMk id="3" creationId="{8D06C2F7-3624-1D22-DFEE-077349F3BFDD}"/>
          </ac:spMkLst>
        </pc:spChg>
        <pc:spChg chg="del">
          <ac:chgData name="William Hawkins" userId="e4e2eee90f2dec95" providerId="LiveId" clId="{3106F9CB-428B-4C3F-84B8-99F58867AB40}" dt="2025-10-11T05:35:03.924" v="10" actId="478"/>
          <ac:spMkLst>
            <pc:docMk/>
            <pc:sldMk cId="180335019" sldId="287"/>
            <ac:spMk id="5" creationId="{61FC4E95-7079-EAD0-8002-DCB8B19C1414}"/>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d.docs.live.net/E4E2EEE90F2DEC95/Documents/002%20-%20Hoath%20Parish%20Council/Neighbourhood%20Plan/Questionnaire/00%20-%20General%20Information.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1" Type="http://schemas.openxmlformats.org/officeDocument/2006/relationships/oleObject" Target="https://d.docs.live.net/E4E2EEE90F2DEC95/Documents/002%20-%20Hoath%20Parish%20Council/Neighbourhood%20Plan/Questionnaire/01%20-%20Parish%20Landscape.xlsx" TargetMode="External"/></Relationships>
</file>

<file path=ppt/charts/_rels/chart3.xml.rels><?xml version="1.0" encoding="UTF-8" standalone="yes"?>
<Relationships xmlns="http://schemas.openxmlformats.org/package/2006/relationships"><Relationship Id="rId3" Type="http://schemas.openxmlformats.org/officeDocument/2006/relationships/oleObject" Target="https://d.docs.live.net/E4E2EEE90F2DEC95/Documents/002%20-%20Hoath%20Parish%20Council/Neighbourhood%20Plan/Questionnaire/02%20-%20Housing%20and%20Commercial%20Development.xlsx" TargetMode="External"/><Relationship Id="rId2" Type="http://schemas.microsoft.com/office/2011/relationships/chartColorStyle" Target="colors2.xml"/><Relationship Id="rId1" Type="http://schemas.microsoft.com/office/2011/relationships/chartStyle" Target="style2.xml"/></Relationships>
</file>

<file path=ppt/charts/_rels/chart4.xml.rels><?xml version="1.0" encoding="UTF-8" standalone="yes"?>
<Relationships xmlns="http://schemas.openxmlformats.org/package/2006/relationships"><Relationship Id="rId1" Type="http://schemas.openxmlformats.org/officeDocument/2006/relationships/oleObject" Target="https://d.docs.live.net/E4E2EEE90F2DEC95/Documents/002%20-%20Hoath%20Parish%20Council/Neighbourhood%20Plan/Questionnaire/03%20-%20Rural%20Economy%20and%20Facilities.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https://d.docs.live.net/E4E2EEE90F2DEC95/Documents/002%20-%20Hoath%20Parish%20Council/Neighbourhood%20Plan/Questionnaire/04%20-%20Parish%20Services.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https://d.docs.live.net/E4E2EEE90F2DEC95/Documents/002%20-%20Hoath%20Parish%20Council/Neighbourhood%20Plan/Questionnaire/04%20-%20Parish%20Services.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https://d.docs.live.net/E4E2EEE90F2DEC95/Documents/002%20-%20Hoath%20Parish%20Council/Neighbourhood%20Plan/Questionnaire/05%20-%20Roads%20Paths%20and%20Traffic.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DEC5-4006-9B5C-DAF4440B4379}"/>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DEC5-4006-9B5C-DAF4440B4379}"/>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DEC5-4006-9B5C-DAF4440B4379}"/>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DEC5-4006-9B5C-DAF4440B4379}"/>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DEC5-4006-9B5C-DAF4440B4379}"/>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DEC5-4006-9B5C-DAF4440B4379}"/>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DEC5-4006-9B5C-DAF4440B4379}"/>
              </c:ext>
            </c:extLst>
          </c:dPt>
          <c:dPt>
            <c:idx val="7"/>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F-DEC5-4006-9B5C-DAF4440B4379}"/>
              </c:ext>
            </c:extLst>
          </c:dPt>
          <c:dLbls>
            <c:dLbl>
              <c:idx val="1"/>
              <c:layout>
                <c:manualLayout>
                  <c:x val="9.7222222222222127E-2"/>
                  <c:y val="-4.1666666666666664E-2"/>
                </c:manualLayout>
              </c:layout>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EC5-4006-9B5C-DAF4440B4379}"/>
                </c:ext>
              </c:extLst>
            </c:dLbl>
            <c:dLbl>
              <c:idx val="2"/>
              <c:layout>
                <c:manualLayout>
                  <c:x val="-0.13333333333333336"/>
                  <c:y val="-2.7777777777777776E-2"/>
                </c:manualLayout>
              </c:layout>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5-DEC5-4006-9B5C-DAF4440B4379}"/>
                </c:ext>
              </c:extLst>
            </c:dLbl>
            <c:dLbl>
              <c:idx val="4"/>
              <c:dLblPos val="outEnd"/>
              <c:showLegendKey val="0"/>
              <c:showVal val="1"/>
              <c:showCatName val="1"/>
              <c:showSerName val="0"/>
              <c:showPercent val="0"/>
              <c:showBubbleSize val="0"/>
              <c:extLst>
                <c:ext xmlns:c15="http://schemas.microsoft.com/office/drawing/2012/chart" uri="{CE6537A1-D6FC-4f65-9D91-7224C49458BB}">
                  <c15:layout>
                    <c:manualLayout>
                      <c:w val="0.2388888888888889"/>
                      <c:h val="0.17212962962962963"/>
                    </c:manualLayout>
                  </c15:layout>
                </c:ext>
                <c:ext xmlns:c16="http://schemas.microsoft.com/office/drawing/2014/chart" uri="{C3380CC4-5D6E-409C-BE32-E72D297353CC}">
                  <c16:uniqueId val="{00000009-DEC5-4006-9B5C-DAF4440B4379}"/>
                </c:ext>
              </c:extLst>
            </c:dLbl>
            <c:dLbl>
              <c:idx val="6"/>
              <c:layout>
                <c:manualLayout>
                  <c:x val="-6.3888888888888884E-2"/>
                  <c:y val="-9.2592592592592587E-3"/>
                </c:manualLayout>
              </c:layout>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D-DEC5-4006-9B5C-DAF4440B4379}"/>
                </c:ext>
              </c:extLst>
            </c:dLbl>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dLblPos val="outEnd"/>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Results!$M$18:$T$18</c:f>
              <c:strCache>
                <c:ptCount val="8"/>
                <c:pt idx="0">
                  <c:v>Hoath village</c:v>
                </c:pt>
                <c:pt idx="1">
                  <c:v>Knaves Ash</c:v>
                </c:pt>
                <c:pt idx="2">
                  <c:v>Maypole</c:v>
                </c:pt>
                <c:pt idx="3">
                  <c:v>Ford</c:v>
                </c:pt>
                <c:pt idx="4">
                  <c:v>Shelvingford</c:v>
                </c:pt>
                <c:pt idx="5">
                  <c:v>Old Tree</c:v>
                </c:pt>
                <c:pt idx="6">
                  <c:v>Boyden Gate</c:v>
                </c:pt>
                <c:pt idx="7">
                  <c:v>Other</c:v>
                </c:pt>
              </c:strCache>
            </c:strRef>
          </c:cat>
          <c:val>
            <c:numRef>
              <c:f>Results!$M$19:$T$19</c:f>
              <c:numCache>
                <c:formatCode>General</c:formatCode>
                <c:ptCount val="8"/>
                <c:pt idx="0">
                  <c:v>29</c:v>
                </c:pt>
                <c:pt idx="1">
                  <c:v>1</c:v>
                </c:pt>
                <c:pt idx="2">
                  <c:v>17</c:v>
                </c:pt>
                <c:pt idx="3">
                  <c:v>2</c:v>
                </c:pt>
                <c:pt idx="4">
                  <c:v>7</c:v>
                </c:pt>
                <c:pt idx="5">
                  <c:v>6</c:v>
                </c:pt>
                <c:pt idx="6">
                  <c:v>0</c:v>
                </c:pt>
                <c:pt idx="7">
                  <c:v>9</c:v>
                </c:pt>
              </c:numCache>
            </c:numRef>
          </c:val>
          <c:extLst>
            <c:ext xmlns:c16="http://schemas.microsoft.com/office/drawing/2014/chart" uri="{C3380CC4-5D6E-409C-BE32-E72D297353CC}">
              <c16:uniqueId val="{00000010-DEC5-4006-9B5C-DAF4440B4379}"/>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w="9525" cap="flat" cmpd="sng" algn="ctr">
      <a:noFill/>
      <a:round/>
    </a:ln>
    <a:effectLst/>
  </c:spPr>
  <c:txPr>
    <a:bodyPr/>
    <a:lstStyle/>
    <a:p>
      <a:pPr>
        <a:defRPr sz="1400">
          <a:solidFill>
            <a:sysClr val="windowText" lastClr="000000"/>
          </a:solidFill>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strRef>
          <c:f>'12B'!$I$38</c:f>
          <c:strCache>
            <c:ptCount val="1"/>
            <c:pt idx="0">
              <c:v>Percentages replying "Yes" to Q12B</c:v>
            </c:pt>
          </c:strCache>
        </c:strRef>
      </c:tx>
      <c:layout>
        <c:manualLayout>
          <c:xMode val="edge"/>
          <c:yMode val="edge"/>
          <c:x val="0.44288297604599786"/>
          <c:y val="0.74342411020278509"/>
        </c:manualLayout>
      </c:layout>
      <c:overlay val="1"/>
      <c:spPr>
        <a:solidFill>
          <a:schemeClr val="bg1"/>
        </a:solidFill>
      </c:spPr>
    </c:title>
    <c:autoTitleDeleted val="0"/>
    <c:plotArea>
      <c:layout/>
      <c:barChart>
        <c:barDir val="bar"/>
        <c:grouping val="clustered"/>
        <c:varyColors val="0"/>
        <c:ser>
          <c:idx val="0"/>
          <c:order val="0"/>
          <c:spPr>
            <a:solidFill>
              <a:schemeClr val="accent1"/>
            </a:solidFill>
            <a:ln>
              <a:noFill/>
            </a:ln>
            <a:effectLst/>
          </c:spPr>
          <c:invertIfNegative val="0"/>
          <c:cat>
            <c:strRef>
              <c:f>'12B'!$N$39:$N$43</c:f>
              <c:strCache>
                <c:ptCount val="5"/>
                <c:pt idx="0">
                  <c:v>Solar</c:v>
                </c:pt>
                <c:pt idx="1">
                  <c:v>No renewable energy</c:v>
                </c:pt>
                <c:pt idx="2">
                  <c:v>Wind</c:v>
                </c:pt>
                <c:pt idx="3">
                  <c:v>Anaerobic digestion</c:v>
                </c:pt>
                <c:pt idx="4">
                  <c:v>Biomass</c:v>
                </c:pt>
              </c:strCache>
            </c:strRef>
          </c:cat>
          <c:val>
            <c:numRef>
              <c:f>'12B'!$O$39:$O$43</c:f>
              <c:numCache>
                <c:formatCode>0%</c:formatCode>
                <c:ptCount val="5"/>
                <c:pt idx="0">
                  <c:v>0.42592592592592593</c:v>
                </c:pt>
                <c:pt idx="1">
                  <c:v>0.31034482758620691</c:v>
                </c:pt>
                <c:pt idx="2">
                  <c:v>0.30188679245283018</c:v>
                </c:pt>
                <c:pt idx="3">
                  <c:v>0.17499999999999999</c:v>
                </c:pt>
                <c:pt idx="4">
                  <c:v>0.10416666666666667</c:v>
                </c:pt>
              </c:numCache>
            </c:numRef>
          </c:val>
          <c:extLst>
            <c:ext xmlns:c16="http://schemas.microsoft.com/office/drawing/2014/chart" uri="{C3380CC4-5D6E-409C-BE32-E72D297353CC}">
              <c16:uniqueId val="{00000000-50B4-4F49-A078-80C88FCEDC92}"/>
            </c:ext>
          </c:extLst>
        </c:ser>
        <c:dLbls>
          <c:showLegendKey val="0"/>
          <c:showVal val="0"/>
          <c:showCatName val="0"/>
          <c:showSerName val="0"/>
          <c:showPercent val="0"/>
          <c:showBubbleSize val="0"/>
        </c:dLbls>
        <c:gapWidth val="182"/>
        <c:axId val="1356408512"/>
        <c:axId val="1356409952"/>
      </c:barChart>
      <c:catAx>
        <c:axId val="135640851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356409952"/>
        <c:crosses val="autoZero"/>
        <c:auto val="1"/>
        <c:lblAlgn val="ctr"/>
        <c:lblOffset val="100"/>
        <c:noMultiLvlLbl val="0"/>
      </c:catAx>
      <c:valAx>
        <c:axId val="1356409952"/>
        <c:scaling>
          <c:orientation val="minMax"/>
        </c:scaling>
        <c:delete val="0"/>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356408512"/>
        <c:crosses val="autoZero"/>
        <c:crossBetween val="between"/>
      </c:valAx>
    </c:plotArea>
    <c:plotVisOnly val="1"/>
    <c:dispBlanksAs val="gap"/>
    <c:showDLblsOverMax val="0"/>
    <c:extLst/>
  </c:chart>
  <c:spPr>
    <a:noFill/>
    <a:ln w="9525" cap="flat" cmpd="sng" algn="ctr">
      <a:noFill/>
      <a:round/>
    </a:ln>
    <a:effectLst/>
  </c:spPr>
  <c:txPr>
    <a:bodyPr/>
    <a:lstStyle/>
    <a:p>
      <a:pPr>
        <a:defRPr sz="900">
          <a:solidFill>
            <a:sysClr val="windowText" lastClr="000000"/>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1"/>
            </a:solidFill>
            <a:ln>
              <a:noFill/>
            </a:ln>
            <a:effectLst/>
          </c:spPr>
          <c:invertIfNegative val="0"/>
          <c:cat>
            <c:strRef>
              <c:f>'15'!$O$28:$O$35</c:f>
              <c:strCache>
                <c:ptCount val="8"/>
                <c:pt idx="0">
                  <c:v>Bringing old redundant buildings back into use</c:v>
                </c:pt>
                <c:pt idx="1">
                  <c:v>Converted farm and other buildings</c:v>
                </c:pt>
                <c:pt idx="2">
                  <c:v>Demolition and re-building of homes </c:v>
                </c:pt>
                <c:pt idx="3">
                  <c:v>Development in gardens subject to strict criteria</c:v>
                </c:pt>
                <c:pt idx="4">
                  <c:v>Infill (fields between homes and settlements)</c:v>
                </c:pt>
                <c:pt idx="5">
                  <c:v>Conservation areas</c:v>
                </c:pt>
                <c:pt idx="6">
                  <c:v>None</c:v>
                </c:pt>
                <c:pt idx="7">
                  <c:v>Agricultural fields</c:v>
                </c:pt>
              </c:strCache>
            </c:strRef>
          </c:cat>
          <c:val>
            <c:numRef>
              <c:f>'15'!$P$28:$P$35</c:f>
              <c:numCache>
                <c:formatCode>#,##0.0</c:formatCode>
                <c:ptCount val="8"/>
                <c:pt idx="0">
                  <c:v>3.943661971830986</c:v>
                </c:pt>
                <c:pt idx="1">
                  <c:v>3.23943661971831</c:v>
                </c:pt>
                <c:pt idx="2">
                  <c:v>2.2253521126760565</c:v>
                </c:pt>
                <c:pt idx="3">
                  <c:v>1.9577464788732395</c:v>
                </c:pt>
                <c:pt idx="4">
                  <c:v>1.3380281690140845</c:v>
                </c:pt>
                <c:pt idx="5">
                  <c:v>1.0422535211267605</c:v>
                </c:pt>
                <c:pt idx="6">
                  <c:v>0.77464788732394363</c:v>
                </c:pt>
                <c:pt idx="7">
                  <c:v>0.74647887323943662</c:v>
                </c:pt>
              </c:numCache>
            </c:numRef>
          </c:val>
          <c:extLst>
            <c:ext xmlns:c16="http://schemas.microsoft.com/office/drawing/2014/chart" uri="{C3380CC4-5D6E-409C-BE32-E72D297353CC}">
              <c16:uniqueId val="{00000000-05E0-4DFD-B24E-7776CA53CE01}"/>
            </c:ext>
          </c:extLst>
        </c:ser>
        <c:dLbls>
          <c:showLegendKey val="0"/>
          <c:showVal val="0"/>
          <c:showCatName val="0"/>
          <c:showSerName val="0"/>
          <c:showPercent val="0"/>
          <c:showBubbleSize val="0"/>
        </c:dLbls>
        <c:gapWidth val="182"/>
        <c:axId val="1356408512"/>
        <c:axId val="1356409952"/>
      </c:barChart>
      <c:catAx>
        <c:axId val="135640851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356409952"/>
        <c:crosses val="autoZero"/>
        <c:auto val="1"/>
        <c:lblAlgn val="ctr"/>
        <c:lblOffset val="100"/>
        <c:noMultiLvlLbl val="0"/>
      </c:catAx>
      <c:valAx>
        <c:axId val="1356409952"/>
        <c:scaling>
          <c:orientation val="minMax"/>
        </c:scaling>
        <c:delete val="0"/>
        <c:axPos val="t"/>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356408512"/>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w="9525" cap="flat" cmpd="sng" algn="ctr">
      <a:noFill/>
      <a:round/>
    </a:ln>
    <a:effectLst/>
  </c:spPr>
  <c:txPr>
    <a:bodyPr/>
    <a:lstStyle/>
    <a:p>
      <a:pPr>
        <a:defRPr sz="900">
          <a:solidFill>
            <a:sysClr val="windowText" lastClr="000000"/>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strRef>
          <c:f>'20'!$I$38</c:f>
          <c:strCache>
            <c:ptCount val="1"/>
            <c:pt idx="0">
              <c:v>Percentages replying "Yes" to Q20</c:v>
            </c:pt>
          </c:strCache>
        </c:strRef>
      </c:tx>
      <c:layout>
        <c:manualLayout>
          <c:xMode val="edge"/>
          <c:yMode val="edge"/>
          <c:x val="0.48572222222222233"/>
          <c:y val="0.8842592592592593"/>
        </c:manualLayout>
      </c:layout>
      <c:overlay val="1"/>
      <c:spPr>
        <a:solidFill>
          <a:schemeClr val="bg1"/>
        </a:solidFill>
      </c:spPr>
    </c:title>
    <c:autoTitleDeleted val="0"/>
    <c:plotArea>
      <c:layout/>
      <c:barChart>
        <c:barDir val="bar"/>
        <c:grouping val="clustered"/>
        <c:varyColors val="0"/>
        <c:ser>
          <c:idx val="0"/>
          <c:order val="0"/>
          <c:spPr>
            <a:solidFill>
              <a:schemeClr val="accent1"/>
            </a:solidFill>
            <a:ln>
              <a:noFill/>
            </a:ln>
            <a:effectLst/>
          </c:spPr>
          <c:invertIfNegative val="0"/>
          <c:cat>
            <c:strRef>
              <c:f>'20'!$N$39:$N$48</c:f>
              <c:strCache>
                <c:ptCount val="10"/>
                <c:pt idx="0">
                  <c:v>Farming</c:v>
                </c:pt>
                <c:pt idx="1">
                  <c:v>Horticulture</c:v>
                </c:pt>
                <c:pt idx="2">
                  <c:v>Farm shop</c:v>
                </c:pt>
                <c:pt idx="3">
                  <c:v>Equestrian businesses</c:v>
                </c:pt>
                <c:pt idx="4">
                  <c:v>Village shop</c:v>
                </c:pt>
                <c:pt idx="5">
                  <c:v>Viticulture</c:v>
                </c:pt>
                <c:pt idx="6">
                  <c:v>Agri-environmental schemes</c:v>
                </c:pt>
                <c:pt idx="7">
                  <c:v>Holiday accommodation</c:v>
                </c:pt>
                <c:pt idx="8">
                  <c:v>Environmental tourism</c:v>
                </c:pt>
                <c:pt idx="9">
                  <c:v>Renewable energy</c:v>
                </c:pt>
              </c:strCache>
            </c:strRef>
          </c:cat>
          <c:val>
            <c:numRef>
              <c:f>'20'!$O$39:$O$48</c:f>
              <c:numCache>
                <c:formatCode>0%</c:formatCode>
                <c:ptCount val="10"/>
                <c:pt idx="0">
                  <c:v>0.94915254237288138</c:v>
                </c:pt>
                <c:pt idx="1">
                  <c:v>0.91379310344827591</c:v>
                </c:pt>
                <c:pt idx="2">
                  <c:v>0.82456140350877194</c:v>
                </c:pt>
                <c:pt idx="3">
                  <c:v>0.8035714285714286</c:v>
                </c:pt>
                <c:pt idx="4">
                  <c:v>0.79032258064516125</c:v>
                </c:pt>
                <c:pt idx="5">
                  <c:v>0.69230769230769229</c:v>
                </c:pt>
                <c:pt idx="6">
                  <c:v>0.58490566037735847</c:v>
                </c:pt>
                <c:pt idx="7">
                  <c:v>0.33962264150943394</c:v>
                </c:pt>
                <c:pt idx="8">
                  <c:v>0.32692307692307693</c:v>
                </c:pt>
                <c:pt idx="9">
                  <c:v>0.20754716981132076</c:v>
                </c:pt>
              </c:numCache>
            </c:numRef>
          </c:val>
          <c:extLst>
            <c:ext xmlns:c16="http://schemas.microsoft.com/office/drawing/2014/chart" uri="{C3380CC4-5D6E-409C-BE32-E72D297353CC}">
              <c16:uniqueId val="{00000000-C5B9-4F60-959E-C93F9B6C35C3}"/>
            </c:ext>
          </c:extLst>
        </c:ser>
        <c:dLbls>
          <c:showLegendKey val="0"/>
          <c:showVal val="0"/>
          <c:showCatName val="0"/>
          <c:showSerName val="0"/>
          <c:showPercent val="0"/>
          <c:showBubbleSize val="0"/>
        </c:dLbls>
        <c:gapWidth val="182"/>
        <c:axId val="1356408512"/>
        <c:axId val="1356409952"/>
      </c:barChart>
      <c:catAx>
        <c:axId val="135640851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356409952"/>
        <c:crosses val="autoZero"/>
        <c:auto val="1"/>
        <c:lblAlgn val="ctr"/>
        <c:lblOffset val="100"/>
        <c:noMultiLvlLbl val="0"/>
      </c:catAx>
      <c:valAx>
        <c:axId val="1356409952"/>
        <c:scaling>
          <c:orientation val="minMax"/>
        </c:scaling>
        <c:delete val="0"/>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356408512"/>
        <c:crosses val="autoZero"/>
        <c:crossBetween val="between"/>
      </c:valAx>
    </c:plotArea>
    <c:plotVisOnly val="1"/>
    <c:dispBlanksAs val="gap"/>
    <c:showDLblsOverMax val="0"/>
    <c:extLst/>
  </c:chart>
  <c:spPr>
    <a:noFill/>
    <a:ln w="9525" cap="flat" cmpd="sng" algn="ctr">
      <a:noFill/>
      <a:round/>
    </a:ln>
    <a:effectLst/>
  </c:spPr>
  <c:txPr>
    <a:bodyPr/>
    <a:lstStyle/>
    <a:p>
      <a:pPr>
        <a:defRPr sz="900">
          <a:solidFill>
            <a:sysClr val="windowText" lastClr="000000"/>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1"/>
            </a:solidFill>
            <a:ln>
              <a:noFill/>
            </a:ln>
            <a:effectLst/>
          </c:spPr>
          <c:invertIfNegative val="0"/>
          <c:cat>
            <c:strRef>
              <c:f>'24'!$O$28:$O$32</c:f>
              <c:strCache>
                <c:ptCount val="5"/>
                <c:pt idx="0">
                  <c:v>Provision of a rural bus route to link the Parish to Canterbury and Herne Bay</c:v>
                </c:pt>
                <c:pt idx="1">
                  <c:v>Public Rights of Way</c:v>
                </c:pt>
                <c:pt idx="2">
                  <c:v>Multiuse paths linking communities and green spaces</c:v>
                </c:pt>
                <c:pt idx="3">
                  <c:v>Bicycle routes</c:v>
                </c:pt>
                <c:pt idx="4">
                  <c:v>Encourage car sharing schemes</c:v>
                </c:pt>
              </c:strCache>
            </c:strRef>
          </c:cat>
          <c:val>
            <c:numRef>
              <c:f>'24'!$P$28:$P$32</c:f>
              <c:numCache>
                <c:formatCode>#,##0.0</c:formatCode>
                <c:ptCount val="5"/>
                <c:pt idx="0">
                  <c:v>4</c:v>
                </c:pt>
                <c:pt idx="1">
                  <c:v>3.4225352112676055</c:v>
                </c:pt>
                <c:pt idx="2">
                  <c:v>2.8309859154929575</c:v>
                </c:pt>
                <c:pt idx="3">
                  <c:v>2.647887323943662</c:v>
                </c:pt>
                <c:pt idx="4">
                  <c:v>2.4225352112676055</c:v>
                </c:pt>
              </c:numCache>
            </c:numRef>
          </c:val>
          <c:extLst>
            <c:ext xmlns:c16="http://schemas.microsoft.com/office/drawing/2014/chart" uri="{C3380CC4-5D6E-409C-BE32-E72D297353CC}">
              <c16:uniqueId val="{00000000-8D0C-4093-B906-66F53E111EBF}"/>
            </c:ext>
          </c:extLst>
        </c:ser>
        <c:dLbls>
          <c:showLegendKey val="0"/>
          <c:showVal val="0"/>
          <c:showCatName val="0"/>
          <c:showSerName val="0"/>
          <c:showPercent val="0"/>
          <c:showBubbleSize val="0"/>
        </c:dLbls>
        <c:gapWidth val="182"/>
        <c:axId val="1356408512"/>
        <c:axId val="1356409952"/>
      </c:barChart>
      <c:catAx>
        <c:axId val="135640851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356409952"/>
        <c:crosses val="autoZero"/>
        <c:auto val="1"/>
        <c:lblAlgn val="ctr"/>
        <c:lblOffset val="100"/>
        <c:noMultiLvlLbl val="0"/>
      </c:catAx>
      <c:valAx>
        <c:axId val="1356409952"/>
        <c:scaling>
          <c:orientation val="minMax"/>
        </c:scaling>
        <c:delete val="0"/>
        <c:axPos val="t"/>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356408512"/>
        <c:crosses val="autoZero"/>
        <c:crossBetween val="between"/>
      </c:valAx>
    </c:plotArea>
    <c:plotVisOnly val="1"/>
    <c:dispBlanksAs val="gap"/>
    <c:showDLblsOverMax val="0"/>
    <c:extLst/>
  </c:chart>
  <c:spPr>
    <a:noFill/>
    <a:ln>
      <a:solidFill>
        <a:schemeClr val="bg2"/>
      </a:solidFill>
    </a:ln>
  </c:spPr>
  <c:txPr>
    <a:bodyPr/>
    <a:lstStyle/>
    <a:p>
      <a:pPr>
        <a:defRPr sz="900">
          <a:solidFill>
            <a:sysClr val="windowText" lastClr="000000"/>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GB"/>
              <a:t>Percentages replying "Yes" to Q26</a:t>
            </a:r>
          </a:p>
        </c:rich>
      </c:tx>
      <c:layout>
        <c:manualLayout>
          <c:xMode val="edge"/>
          <c:yMode val="edge"/>
          <c:x val="0.47461111111111109"/>
          <c:y val="0.91666666666666663"/>
        </c:manualLayout>
      </c:layout>
      <c:overlay val="1"/>
      <c:spPr>
        <a:solidFill>
          <a:schemeClr val="bg1"/>
        </a:solidFill>
      </c:spPr>
    </c:title>
    <c:autoTitleDeleted val="0"/>
    <c:plotArea>
      <c:layout/>
      <c:barChart>
        <c:barDir val="bar"/>
        <c:grouping val="clustered"/>
        <c:varyColors val="0"/>
        <c:ser>
          <c:idx val="0"/>
          <c:order val="0"/>
          <c:spPr>
            <a:solidFill>
              <a:schemeClr val="accent1"/>
            </a:solidFill>
            <a:ln>
              <a:noFill/>
            </a:ln>
            <a:effectLst/>
          </c:spPr>
          <c:invertIfNegative val="0"/>
          <c:cat>
            <c:strRef>
              <c:f>'26'!$N$39:$N$44</c:f>
              <c:strCache>
                <c:ptCount val="6"/>
                <c:pt idx="0">
                  <c:v>Adult daytime activities </c:v>
                </c:pt>
                <c:pt idx="1">
                  <c:v>Playground</c:v>
                </c:pt>
                <c:pt idx="2">
                  <c:v>Youth clubs</c:v>
                </c:pt>
                <c:pt idx="3">
                  <c:v>Nursery/pre-school playgroups</c:v>
                </c:pt>
                <c:pt idx="4">
                  <c:v>Education/learning centre (adults)</c:v>
                </c:pt>
                <c:pt idx="5">
                  <c:v>Hot desk hub for people working from home</c:v>
                </c:pt>
              </c:strCache>
            </c:strRef>
          </c:cat>
          <c:val>
            <c:numRef>
              <c:f>'26'!$O$39:$O$44</c:f>
              <c:numCache>
                <c:formatCode>0%</c:formatCode>
                <c:ptCount val="6"/>
                <c:pt idx="0">
                  <c:v>0.64912280701754388</c:v>
                </c:pt>
                <c:pt idx="1">
                  <c:v>0.5714285714285714</c:v>
                </c:pt>
                <c:pt idx="2">
                  <c:v>0.51020408163265307</c:v>
                </c:pt>
                <c:pt idx="3">
                  <c:v>0.5</c:v>
                </c:pt>
                <c:pt idx="4">
                  <c:v>0.40740740740740738</c:v>
                </c:pt>
                <c:pt idx="5">
                  <c:v>0.21153846153846154</c:v>
                </c:pt>
              </c:numCache>
            </c:numRef>
          </c:val>
          <c:extLst>
            <c:ext xmlns:c16="http://schemas.microsoft.com/office/drawing/2014/chart" uri="{C3380CC4-5D6E-409C-BE32-E72D297353CC}">
              <c16:uniqueId val="{00000000-97A5-4F58-B1CB-C4856FF04B49}"/>
            </c:ext>
          </c:extLst>
        </c:ser>
        <c:dLbls>
          <c:showLegendKey val="0"/>
          <c:showVal val="0"/>
          <c:showCatName val="0"/>
          <c:showSerName val="0"/>
          <c:showPercent val="0"/>
          <c:showBubbleSize val="0"/>
        </c:dLbls>
        <c:gapWidth val="182"/>
        <c:axId val="1356408512"/>
        <c:axId val="1356409952"/>
      </c:barChart>
      <c:catAx>
        <c:axId val="135640851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356409952"/>
        <c:crosses val="autoZero"/>
        <c:auto val="1"/>
        <c:lblAlgn val="ctr"/>
        <c:lblOffset val="100"/>
        <c:noMultiLvlLbl val="0"/>
      </c:catAx>
      <c:valAx>
        <c:axId val="1356409952"/>
        <c:scaling>
          <c:orientation val="minMax"/>
        </c:scaling>
        <c:delete val="0"/>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356408512"/>
        <c:crosses val="autoZero"/>
        <c:crossBetween val="between"/>
      </c:valAx>
    </c:plotArea>
    <c:plotVisOnly val="1"/>
    <c:dispBlanksAs val="gap"/>
    <c:showDLblsOverMax val="0"/>
    <c:extLst/>
  </c:chart>
  <c:spPr>
    <a:noFill/>
    <a:ln w="9525" cap="flat" cmpd="sng" algn="ctr">
      <a:noFill/>
      <a:round/>
    </a:ln>
    <a:effectLst/>
  </c:spPr>
  <c:txPr>
    <a:bodyPr/>
    <a:lstStyle/>
    <a:p>
      <a:pPr>
        <a:defRPr sz="900">
          <a:solidFill>
            <a:sysClr val="windowText" lastClr="000000"/>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1"/>
            </a:solidFill>
            <a:ln>
              <a:noFill/>
            </a:ln>
            <a:effectLst/>
          </c:spPr>
          <c:invertIfNegative val="0"/>
          <c:cat>
            <c:strRef>
              <c:f>'34'!$O$28:$O$35</c:f>
              <c:strCache>
                <c:ptCount val="8"/>
                <c:pt idx="0">
                  <c:v>Prompt filling of potholes and other road defects</c:v>
                </c:pt>
                <c:pt idx="1">
                  <c:v>Enforcement of dog fouling laws on footways</c:v>
                </c:pt>
                <c:pt idx="2">
                  <c:v>Enhancement of the Village Green</c:v>
                </c:pt>
                <c:pt idx="3">
                  <c:v>Provide extra litter bins </c:v>
                </c:pt>
                <c:pt idx="4">
                  <c:v>Enhancement of the Paddock</c:v>
                </c:pt>
                <c:pt idx="5">
                  <c:v>Providing (extra) off street parking where possible</c:v>
                </c:pt>
                <c:pt idx="6">
                  <c:v>Installation of electric car charging points</c:v>
                </c:pt>
                <c:pt idx="7">
                  <c:v>More public parking spaces</c:v>
                </c:pt>
              </c:strCache>
            </c:strRef>
          </c:cat>
          <c:val>
            <c:numRef>
              <c:f>'34'!$P$28:$P$35</c:f>
              <c:numCache>
                <c:formatCode>#,##0.0</c:formatCode>
                <c:ptCount val="8"/>
                <c:pt idx="0">
                  <c:v>4.394366197183099</c:v>
                </c:pt>
                <c:pt idx="1">
                  <c:v>3.6901408450704225</c:v>
                </c:pt>
                <c:pt idx="2">
                  <c:v>3.0985915492957745</c:v>
                </c:pt>
                <c:pt idx="3">
                  <c:v>2.676056338028169</c:v>
                </c:pt>
                <c:pt idx="4">
                  <c:v>2.2816901408450705</c:v>
                </c:pt>
                <c:pt idx="5">
                  <c:v>2.0704225352112675</c:v>
                </c:pt>
                <c:pt idx="6">
                  <c:v>1.704225352112676</c:v>
                </c:pt>
                <c:pt idx="7">
                  <c:v>1.6056338028169015</c:v>
                </c:pt>
              </c:numCache>
            </c:numRef>
          </c:val>
          <c:extLst>
            <c:ext xmlns:c16="http://schemas.microsoft.com/office/drawing/2014/chart" uri="{C3380CC4-5D6E-409C-BE32-E72D297353CC}">
              <c16:uniqueId val="{00000000-1287-4F68-B4FF-B565C78F7670}"/>
            </c:ext>
          </c:extLst>
        </c:ser>
        <c:dLbls>
          <c:showLegendKey val="0"/>
          <c:showVal val="0"/>
          <c:showCatName val="0"/>
          <c:showSerName val="0"/>
          <c:showPercent val="0"/>
          <c:showBubbleSize val="0"/>
        </c:dLbls>
        <c:gapWidth val="182"/>
        <c:axId val="1356408512"/>
        <c:axId val="1356409952"/>
      </c:barChart>
      <c:catAx>
        <c:axId val="135640851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356409952"/>
        <c:crosses val="autoZero"/>
        <c:auto val="1"/>
        <c:lblAlgn val="ctr"/>
        <c:lblOffset val="100"/>
        <c:noMultiLvlLbl val="0"/>
      </c:catAx>
      <c:valAx>
        <c:axId val="1356409952"/>
        <c:scaling>
          <c:orientation val="minMax"/>
        </c:scaling>
        <c:delete val="0"/>
        <c:axPos val="t"/>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356408512"/>
        <c:crosses val="autoZero"/>
        <c:crossBetween val="between"/>
      </c:valAx>
    </c:plotArea>
    <c:plotVisOnly val="1"/>
    <c:dispBlanksAs val="gap"/>
    <c:showDLblsOverMax val="0"/>
    <c:extLst/>
  </c:chart>
  <c:spPr>
    <a:noFill/>
    <a:ln w="9525" cap="flat" cmpd="sng" algn="ctr">
      <a:solidFill>
        <a:schemeClr val="bg2"/>
      </a:solidFill>
      <a:round/>
    </a:ln>
    <a:effectLst/>
  </c:spPr>
  <c:txPr>
    <a:bodyPr/>
    <a:lstStyle/>
    <a:p>
      <a:pPr>
        <a:defRPr sz="900">
          <a:solidFill>
            <a:sysClr val="windowText" lastClr="000000"/>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svg"/><Relationship Id="rId1" Type="http://schemas.openxmlformats.org/officeDocument/2006/relationships/image" Target="../media/image1.png"/><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diagrams/_rels/drawing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svg"/><Relationship Id="rId1" Type="http://schemas.openxmlformats.org/officeDocument/2006/relationships/image" Target="../media/image1.png"/><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diagrams/colors1.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data1.xml><?xml version="1.0" encoding="utf-8"?>
<dgm:dataModel xmlns:dgm="http://schemas.openxmlformats.org/drawingml/2006/diagram" xmlns:a="http://schemas.openxmlformats.org/drawingml/2006/main">
  <dgm:ptLst>
    <dgm:pt modelId="{A9945D93-E9B3-4BBE-9CFB-6C683C38E99A}"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C4F89346-4865-4E69-A665-08885AE5AF17}">
      <dgm:prSet/>
      <dgm:spPr/>
      <dgm:t>
        <a:bodyPr/>
        <a:lstStyle/>
        <a:p>
          <a:r>
            <a:rPr lang="en-GB" b="0" i="0" baseline="0" noProof="0" dirty="0"/>
            <a:t>96% of respondents generally feel safe in Hoath (Q36)</a:t>
          </a:r>
          <a:endParaRPr lang="en-GB" noProof="0" dirty="0"/>
        </a:p>
      </dgm:t>
    </dgm:pt>
    <dgm:pt modelId="{1D723C29-A07E-4CE5-ADC2-B3AC7E1E23E1}" type="parTrans" cxnId="{AC04726C-425A-4D9D-B38E-28222010178A}">
      <dgm:prSet/>
      <dgm:spPr/>
      <dgm:t>
        <a:bodyPr/>
        <a:lstStyle/>
        <a:p>
          <a:endParaRPr lang="en-US"/>
        </a:p>
      </dgm:t>
    </dgm:pt>
    <dgm:pt modelId="{5A4B4068-F909-4081-B85C-D5257D107965}" type="sibTrans" cxnId="{AC04726C-425A-4D9D-B38E-28222010178A}">
      <dgm:prSet/>
      <dgm:spPr/>
      <dgm:t>
        <a:bodyPr/>
        <a:lstStyle/>
        <a:p>
          <a:endParaRPr lang="en-US"/>
        </a:p>
      </dgm:t>
    </dgm:pt>
    <dgm:pt modelId="{0B8D14D2-80FC-44EB-896E-9C0BB7914A91}">
      <dgm:prSet/>
      <dgm:spPr/>
      <dgm:t>
        <a:bodyPr/>
        <a:lstStyle/>
        <a:p>
          <a:r>
            <a:rPr lang="en-GB" b="0" i="0" baseline="0" noProof="0" dirty="0"/>
            <a:t>83% agree that the streets and public spaces offer a safe environment (Q35)</a:t>
          </a:r>
          <a:endParaRPr lang="en-GB" noProof="0" dirty="0"/>
        </a:p>
      </dgm:t>
    </dgm:pt>
    <dgm:pt modelId="{1F901912-6D59-4002-9F8F-6FAD86118024}" type="parTrans" cxnId="{B35B0276-F309-4E0A-84B6-1329AFC57E4F}">
      <dgm:prSet/>
      <dgm:spPr/>
      <dgm:t>
        <a:bodyPr/>
        <a:lstStyle/>
        <a:p>
          <a:endParaRPr lang="en-US"/>
        </a:p>
      </dgm:t>
    </dgm:pt>
    <dgm:pt modelId="{335E5B12-3AEA-433B-99EC-BEA7741E7E3F}" type="sibTrans" cxnId="{B35B0276-F309-4E0A-84B6-1329AFC57E4F}">
      <dgm:prSet/>
      <dgm:spPr/>
      <dgm:t>
        <a:bodyPr/>
        <a:lstStyle/>
        <a:p>
          <a:endParaRPr lang="en-US"/>
        </a:p>
      </dgm:t>
    </dgm:pt>
    <dgm:pt modelId="{CCE18D9E-4539-459F-B637-4BE42D88403E}">
      <dgm:prSet/>
      <dgm:spPr/>
      <dgm:t>
        <a:bodyPr/>
        <a:lstStyle/>
        <a:p>
          <a:r>
            <a:rPr lang="en-GB" b="0" i="0" baseline="0" noProof="0" dirty="0"/>
            <a:t>For all the high concern about speeding through the village</a:t>
          </a:r>
          <a:endParaRPr lang="en-GB" noProof="0" dirty="0"/>
        </a:p>
      </dgm:t>
    </dgm:pt>
    <dgm:pt modelId="{0873DB50-A312-4054-BDAF-5B7425D2BE58}" type="parTrans" cxnId="{6A591A2B-40F6-441D-A3DF-099CA53E96D1}">
      <dgm:prSet/>
      <dgm:spPr/>
      <dgm:t>
        <a:bodyPr/>
        <a:lstStyle/>
        <a:p>
          <a:endParaRPr lang="en-US"/>
        </a:p>
      </dgm:t>
    </dgm:pt>
    <dgm:pt modelId="{21F926FA-0709-472F-A6FB-8B91217F7504}" type="sibTrans" cxnId="{6A591A2B-40F6-441D-A3DF-099CA53E96D1}">
      <dgm:prSet/>
      <dgm:spPr/>
      <dgm:t>
        <a:bodyPr/>
        <a:lstStyle/>
        <a:p>
          <a:endParaRPr lang="en-US"/>
        </a:p>
      </dgm:t>
    </dgm:pt>
    <dgm:pt modelId="{A6496CEA-1BDB-46A2-8091-D87CC058E185}">
      <dgm:prSet/>
      <dgm:spPr/>
      <dgm:t>
        <a:bodyPr/>
        <a:lstStyle/>
        <a:p>
          <a:r>
            <a:rPr lang="en-GB" b="0" i="0" baseline="0" noProof="0" dirty="0"/>
            <a:t>But 71% are unsure whether levels of crime are decreasing (Q36)</a:t>
          </a:r>
          <a:endParaRPr lang="en-GB" noProof="0" dirty="0"/>
        </a:p>
      </dgm:t>
    </dgm:pt>
    <dgm:pt modelId="{594CBD13-0044-45BB-81A1-28B2DF1D7A51}" type="parTrans" cxnId="{E5D34694-4A42-4681-93C6-E9ECBBFCE6A1}">
      <dgm:prSet/>
      <dgm:spPr/>
      <dgm:t>
        <a:bodyPr/>
        <a:lstStyle/>
        <a:p>
          <a:endParaRPr lang="en-US"/>
        </a:p>
      </dgm:t>
    </dgm:pt>
    <dgm:pt modelId="{074499B5-A564-46BE-BD89-0DFE43AC5226}" type="sibTrans" cxnId="{E5D34694-4A42-4681-93C6-E9ECBBFCE6A1}">
      <dgm:prSet/>
      <dgm:spPr/>
      <dgm:t>
        <a:bodyPr/>
        <a:lstStyle/>
        <a:p>
          <a:endParaRPr lang="en-US"/>
        </a:p>
      </dgm:t>
    </dgm:pt>
    <dgm:pt modelId="{A2839161-8335-4856-9840-0CAB71A5153F}" type="pres">
      <dgm:prSet presAssocID="{A9945D93-E9B3-4BBE-9CFB-6C683C38E99A}" presName="root" presStyleCnt="0">
        <dgm:presLayoutVars>
          <dgm:dir/>
          <dgm:resizeHandles val="exact"/>
        </dgm:presLayoutVars>
      </dgm:prSet>
      <dgm:spPr/>
    </dgm:pt>
    <dgm:pt modelId="{A1A79ED6-C474-4B3A-BC41-76FB327B499B}" type="pres">
      <dgm:prSet presAssocID="{C4F89346-4865-4E69-A665-08885AE5AF17}" presName="compNode" presStyleCnt="0"/>
      <dgm:spPr/>
    </dgm:pt>
    <dgm:pt modelId="{9F622179-A897-4B1E-8BC3-A42365D38788}" type="pres">
      <dgm:prSet presAssocID="{C4F89346-4865-4E69-A665-08885AE5AF17}" presName="bgRect" presStyleLbl="bgShp" presStyleIdx="0" presStyleCnt="3"/>
      <dgm:spPr/>
    </dgm:pt>
    <dgm:pt modelId="{54E66C92-9E30-438D-B92C-96807A66BB57}" type="pres">
      <dgm:prSet presAssocID="{C4F89346-4865-4E69-A665-08885AE5AF17}"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Fingerprint"/>
        </a:ext>
      </dgm:extLst>
    </dgm:pt>
    <dgm:pt modelId="{F9E1D5B3-3494-4275-9963-9E0E27DD7348}" type="pres">
      <dgm:prSet presAssocID="{C4F89346-4865-4E69-A665-08885AE5AF17}" presName="spaceRect" presStyleCnt="0"/>
      <dgm:spPr/>
    </dgm:pt>
    <dgm:pt modelId="{B06DFD92-E669-4D89-94E6-98FC7B46A93D}" type="pres">
      <dgm:prSet presAssocID="{C4F89346-4865-4E69-A665-08885AE5AF17}" presName="parTx" presStyleLbl="revTx" presStyleIdx="0" presStyleCnt="4">
        <dgm:presLayoutVars>
          <dgm:chMax val="0"/>
          <dgm:chPref val="0"/>
        </dgm:presLayoutVars>
      </dgm:prSet>
      <dgm:spPr/>
    </dgm:pt>
    <dgm:pt modelId="{F44FD9BA-FD5A-4F73-B48C-657BB7E42D90}" type="pres">
      <dgm:prSet presAssocID="{5A4B4068-F909-4081-B85C-D5257D107965}" presName="sibTrans" presStyleCnt="0"/>
      <dgm:spPr/>
    </dgm:pt>
    <dgm:pt modelId="{9C1143BF-2E55-4537-9E33-62A2C01008B8}" type="pres">
      <dgm:prSet presAssocID="{0B8D14D2-80FC-44EB-896E-9C0BB7914A91}" presName="compNode" presStyleCnt="0"/>
      <dgm:spPr/>
    </dgm:pt>
    <dgm:pt modelId="{B2A943AB-CFFA-4D3D-8A1D-93FB5CCE0689}" type="pres">
      <dgm:prSet presAssocID="{0B8D14D2-80FC-44EB-896E-9C0BB7914A91}" presName="bgRect" presStyleLbl="bgShp" presStyleIdx="1" presStyleCnt="3"/>
      <dgm:spPr/>
    </dgm:pt>
    <dgm:pt modelId="{F4C55E99-0CA4-4E48-AFED-AF8FA8E97D02}" type="pres">
      <dgm:prSet presAssocID="{0B8D14D2-80FC-44EB-896E-9C0BB7914A91}"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treet"/>
        </a:ext>
      </dgm:extLst>
    </dgm:pt>
    <dgm:pt modelId="{6D95DE98-4E93-4637-A30E-59ABFEB98754}" type="pres">
      <dgm:prSet presAssocID="{0B8D14D2-80FC-44EB-896E-9C0BB7914A91}" presName="spaceRect" presStyleCnt="0"/>
      <dgm:spPr/>
    </dgm:pt>
    <dgm:pt modelId="{0B09F419-C57B-4D9A-A828-90E7CB6F244C}" type="pres">
      <dgm:prSet presAssocID="{0B8D14D2-80FC-44EB-896E-9C0BB7914A91}" presName="parTx" presStyleLbl="revTx" presStyleIdx="1" presStyleCnt="4">
        <dgm:presLayoutVars>
          <dgm:chMax val="0"/>
          <dgm:chPref val="0"/>
        </dgm:presLayoutVars>
      </dgm:prSet>
      <dgm:spPr/>
    </dgm:pt>
    <dgm:pt modelId="{E0CFFC0A-7C87-4315-929C-B37EA24B5EE6}" type="pres">
      <dgm:prSet presAssocID="{0B8D14D2-80FC-44EB-896E-9C0BB7914A91}" presName="desTx" presStyleLbl="revTx" presStyleIdx="2" presStyleCnt="4">
        <dgm:presLayoutVars/>
      </dgm:prSet>
      <dgm:spPr/>
    </dgm:pt>
    <dgm:pt modelId="{A051D5FE-573C-424C-BC2F-C6700D43593D}" type="pres">
      <dgm:prSet presAssocID="{335E5B12-3AEA-433B-99EC-BEA7741E7E3F}" presName="sibTrans" presStyleCnt="0"/>
      <dgm:spPr/>
    </dgm:pt>
    <dgm:pt modelId="{01B708CD-7819-482E-9131-6246D60B9C0B}" type="pres">
      <dgm:prSet presAssocID="{A6496CEA-1BDB-46A2-8091-D87CC058E185}" presName="compNode" presStyleCnt="0"/>
      <dgm:spPr/>
    </dgm:pt>
    <dgm:pt modelId="{496053AD-63EC-43ED-B001-B2F3EB3496BE}" type="pres">
      <dgm:prSet presAssocID="{A6496CEA-1BDB-46A2-8091-D87CC058E185}" presName="bgRect" presStyleLbl="bgShp" presStyleIdx="2" presStyleCnt="3"/>
      <dgm:spPr/>
    </dgm:pt>
    <dgm:pt modelId="{0182ADAE-1E85-416A-962C-B35B886E9EEA}" type="pres">
      <dgm:prSet presAssocID="{A6496CEA-1BDB-46A2-8091-D87CC058E185}"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Relationship"/>
        </a:ext>
      </dgm:extLst>
    </dgm:pt>
    <dgm:pt modelId="{E5066ADA-C5D9-4AA1-BA53-7CFBA2510049}" type="pres">
      <dgm:prSet presAssocID="{A6496CEA-1BDB-46A2-8091-D87CC058E185}" presName="spaceRect" presStyleCnt="0"/>
      <dgm:spPr/>
    </dgm:pt>
    <dgm:pt modelId="{413AB2A9-045F-47C9-B008-7BD4F570C83A}" type="pres">
      <dgm:prSet presAssocID="{A6496CEA-1BDB-46A2-8091-D87CC058E185}" presName="parTx" presStyleLbl="revTx" presStyleIdx="3" presStyleCnt="4">
        <dgm:presLayoutVars>
          <dgm:chMax val="0"/>
          <dgm:chPref val="0"/>
        </dgm:presLayoutVars>
      </dgm:prSet>
      <dgm:spPr/>
    </dgm:pt>
  </dgm:ptLst>
  <dgm:cxnLst>
    <dgm:cxn modelId="{2E557729-9BDC-4707-9828-1FE8043BD698}" type="presOf" srcId="{A6496CEA-1BDB-46A2-8091-D87CC058E185}" destId="{413AB2A9-045F-47C9-B008-7BD4F570C83A}" srcOrd="0" destOrd="0" presId="urn:microsoft.com/office/officeart/2018/2/layout/IconVerticalSolidList"/>
    <dgm:cxn modelId="{6A591A2B-40F6-441D-A3DF-099CA53E96D1}" srcId="{0B8D14D2-80FC-44EB-896E-9C0BB7914A91}" destId="{CCE18D9E-4539-459F-B637-4BE42D88403E}" srcOrd="0" destOrd="0" parTransId="{0873DB50-A312-4054-BDAF-5B7425D2BE58}" sibTransId="{21F926FA-0709-472F-A6FB-8B91217F7504}"/>
    <dgm:cxn modelId="{3F914A37-313A-4F1B-AC7E-9C7650CDB5A0}" type="presOf" srcId="{C4F89346-4865-4E69-A665-08885AE5AF17}" destId="{B06DFD92-E669-4D89-94E6-98FC7B46A93D}" srcOrd="0" destOrd="0" presId="urn:microsoft.com/office/officeart/2018/2/layout/IconVerticalSolidList"/>
    <dgm:cxn modelId="{6AAE6646-AEA0-4D7B-8B8E-E1EF328FB597}" type="presOf" srcId="{0B8D14D2-80FC-44EB-896E-9C0BB7914A91}" destId="{0B09F419-C57B-4D9A-A828-90E7CB6F244C}" srcOrd="0" destOrd="0" presId="urn:microsoft.com/office/officeart/2018/2/layout/IconVerticalSolidList"/>
    <dgm:cxn modelId="{AC04726C-425A-4D9D-B38E-28222010178A}" srcId="{A9945D93-E9B3-4BBE-9CFB-6C683C38E99A}" destId="{C4F89346-4865-4E69-A665-08885AE5AF17}" srcOrd="0" destOrd="0" parTransId="{1D723C29-A07E-4CE5-ADC2-B3AC7E1E23E1}" sibTransId="{5A4B4068-F909-4081-B85C-D5257D107965}"/>
    <dgm:cxn modelId="{B35B0276-F309-4E0A-84B6-1329AFC57E4F}" srcId="{A9945D93-E9B3-4BBE-9CFB-6C683C38E99A}" destId="{0B8D14D2-80FC-44EB-896E-9C0BB7914A91}" srcOrd="1" destOrd="0" parTransId="{1F901912-6D59-4002-9F8F-6FAD86118024}" sibTransId="{335E5B12-3AEA-433B-99EC-BEA7741E7E3F}"/>
    <dgm:cxn modelId="{E5D34694-4A42-4681-93C6-E9ECBBFCE6A1}" srcId="{A9945D93-E9B3-4BBE-9CFB-6C683C38E99A}" destId="{A6496CEA-1BDB-46A2-8091-D87CC058E185}" srcOrd="2" destOrd="0" parTransId="{594CBD13-0044-45BB-81A1-28B2DF1D7A51}" sibTransId="{074499B5-A564-46BE-BD89-0DFE43AC5226}"/>
    <dgm:cxn modelId="{B870A7A5-AC6C-4F19-9287-A3FF7B8A28DB}" type="presOf" srcId="{CCE18D9E-4539-459F-B637-4BE42D88403E}" destId="{E0CFFC0A-7C87-4315-929C-B37EA24B5EE6}" srcOrd="0" destOrd="0" presId="urn:microsoft.com/office/officeart/2018/2/layout/IconVerticalSolidList"/>
    <dgm:cxn modelId="{044A15B3-3F7F-4AED-84C7-8F56DA304C24}" type="presOf" srcId="{A9945D93-E9B3-4BBE-9CFB-6C683C38E99A}" destId="{A2839161-8335-4856-9840-0CAB71A5153F}" srcOrd="0" destOrd="0" presId="urn:microsoft.com/office/officeart/2018/2/layout/IconVerticalSolidList"/>
    <dgm:cxn modelId="{3FF0CFC4-4652-49B7-9DBB-C3DAB6220235}" type="presParOf" srcId="{A2839161-8335-4856-9840-0CAB71A5153F}" destId="{A1A79ED6-C474-4B3A-BC41-76FB327B499B}" srcOrd="0" destOrd="0" presId="urn:microsoft.com/office/officeart/2018/2/layout/IconVerticalSolidList"/>
    <dgm:cxn modelId="{FE7C8C34-00F7-4941-B814-678609C2725B}" type="presParOf" srcId="{A1A79ED6-C474-4B3A-BC41-76FB327B499B}" destId="{9F622179-A897-4B1E-8BC3-A42365D38788}" srcOrd="0" destOrd="0" presId="urn:microsoft.com/office/officeart/2018/2/layout/IconVerticalSolidList"/>
    <dgm:cxn modelId="{5218682B-C619-418B-A2E2-AFA44179AFB2}" type="presParOf" srcId="{A1A79ED6-C474-4B3A-BC41-76FB327B499B}" destId="{54E66C92-9E30-438D-B92C-96807A66BB57}" srcOrd="1" destOrd="0" presId="urn:microsoft.com/office/officeart/2018/2/layout/IconVerticalSolidList"/>
    <dgm:cxn modelId="{39E860D0-8BF4-4DA1-A4E4-59077A6C85CF}" type="presParOf" srcId="{A1A79ED6-C474-4B3A-BC41-76FB327B499B}" destId="{F9E1D5B3-3494-4275-9963-9E0E27DD7348}" srcOrd="2" destOrd="0" presId="urn:microsoft.com/office/officeart/2018/2/layout/IconVerticalSolidList"/>
    <dgm:cxn modelId="{536157B5-6633-4C14-BD58-30DD8D4CCD41}" type="presParOf" srcId="{A1A79ED6-C474-4B3A-BC41-76FB327B499B}" destId="{B06DFD92-E669-4D89-94E6-98FC7B46A93D}" srcOrd="3" destOrd="0" presId="urn:microsoft.com/office/officeart/2018/2/layout/IconVerticalSolidList"/>
    <dgm:cxn modelId="{3D357EA3-BA6B-4E4A-814A-B3B6D4FAF35A}" type="presParOf" srcId="{A2839161-8335-4856-9840-0CAB71A5153F}" destId="{F44FD9BA-FD5A-4F73-B48C-657BB7E42D90}" srcOrd="1" destOrd="0" presId="urn:microsoft.com/office/officeart/2018/2/layout/IconVerticalSolidList"/>
    <dgm:cxn modelId="{E6086361-A370-45B6-9922-FF0720957CDC}" type="presParOf" srcId="{A2839161-8335-4856-9840-0CAB71A5153F}" destId="{9C1143BF-2E55-4537-9E33-62A2C01008B8}" srcOrd="2" destOrd="0" presId="urn:microsoft.com/office/officeart/2018/2/layout/IconVerticalSolidList"/>
    <dgm:cxn modelId="{FD0438CF-4D30-4776-8D29-9ACB233AECC7}" type="presParOf" srcId="{9C1143BF-2E55-4537-9E33-62A2C01008B8}" destId="{B2A943AB-CFFA-4D3D-8A1D-93FB5CCE0689}" srcOrd="0" destOrd="0" presId="urn:microsoft.com/office/officeart/2018/2/layout/IconVerticalSolidList"/>
    <dgm:cxn modelId="{F59EDF1B-E54C-4D71-B9FD-9385C4252ED5}" type="presParOf" srcId="{9C1143BF-2E55-4537-9E33-62A2C01008B8}" destId="{F4C55E99-0CA4-4E48-AFED-AF8FA8E97D02}" srcOrd="1" destOrd="0" presId="urn:microsoft.com/office/officeart/2018/2/layout/IconVerticalSolidList"/>
    <dgm:cxn modelId="{3B137DCA-86B9-4FD2-8965-14DCCFD901DF}" type="presParOf" srcId="{9C1143BF-2E55-4537-9E33-62A2C01008B8}" destId="{6D95DE98-4E93-4637-A30E-59ABFEB98754}" srcOrd="2" destOrd="0" presId="urn:microsoft.com/office/officeart/2018/2/layout/IconVerticalSolidList"/>
    <dgm:cxn modelId="{1194A091-177B-4ADA-B336-3BFA3776AD91}" type="presParOf" srcId="{9C1143BF-2E55-4537-9E33-62A2C01008B8}" destId="{0B09F419-C57B-4D9A-A828-90E7CB6F244C}" srcOrd="3" destOrd="0" presId="urn:microsoft.com/office/officeart/2018/2/layout/IconVerticalSolidList"/>
    <dgm:cxn modelId="{8631EDDA-9E6F-4C78-9202-B900487B004C}" type="presParOf" srcId="{9C1143BF-2E55-4537-9E33-62A2C01008B8}" destId="{E0CFFC0A-7C87-4315-929C-B37EA24B5EE6}" srcOrd="4" destOrd="0" presId="urn:microsoft.com/office/officeart/2018/2/layout/IconVerticalSolidList"/>
    <dgm:cxn modelId="{51EDEDFA-F529-47B0-A0C7-405B8FF446E9}" type="presParOf" srcId="{A2839161-8335-4856-9840-0CAB71A5153F}" destId="{A051D5FE-573C-424C-BC2F-C6700D43593D}" srcOrd="3" destOrd="0" presId="urn:microsoft.com/office/officeart/2018/2/layout/IconVerticalSolidList"/>
    <dgm:cxn modelId="{B858B308-CB35-4657-AF20-5E2A9D598EA5}" type="presParOf" srcId="{A2839161-8335-4856-9840-0CAB71A5153F}" destId="{01B708CD-7819-482E-9131-6246D60B9C0B}" srcOrd="4" destOrd="0" presId="urn:microsoft.com/office/officeart/2018/2/layout/IconVerticalSolidList"/>
    <dgm:cxn modelId="{A6611FE2-BBF6-4DFF-9E01-BF311C9A9D3E}" type="presParOf" srcId="{01B708CD-7819-482E-9131-6246D60B9C0B}" destId="{496053AD-63EC-43ED-B001-B2F3EB3496BE}" srcOrd="0" destOrd="0" presId="urn:microsoft.com/office/officeart/2018/2/layout/IconVerticalSolidList"/>
    <dgm:cxn modelId="{F7EB4021-1308-4529-916C-E26B11425698}" type="presParOf" srcId="{01B708CD-7819-482E-9131-6246D60B9C0B}" destId="{0182ADAE-1E85-416A-962C-B35B886E9EEA}" srcOrd="1" destOrd="0" presId="urn:microsoft.com/office/officeart/2018/2/layout/IconVerticalSolidList"/>
    <dgm:cxn modelId="{17E1A237-1F96-4C11-AC66-4B5F32B18677}" type="presParOf" srcId="{01B708CD-7819-482E-9131-6246D60B9C0B}" destId="{E5066ADA-C5D9-4AA1-BA53-7CFBA2510049}" srcOrd="2" destOrd="0" presId="urn:microsoft.com/office/officeart/2018/2/layout/IconVerticalSolidList"/>
    <dgm:cxn modelId="{42B268F5-44FF-4603-8747-4E3CB6703920}" type="presParOf" srcId="{01B708CD-7819-482E-9131-6246D60B9C0B}" destId="{413AB2A9-045F-47C9-B008-7BD4F570C83A}"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622179-A897-4B1E-8BC3-A42365D38788}">
      <dsp:nvSpPr>
        <dsp:cNvPr id="0" name=""/>
        <dsp:cNvSpPr/>
      </dsp:nvSpPr>
      <dsp:spPr>
        <a:xfrm>
          <a:off x="0" y="499"/>
          <a:ext cx="7814733" cy="1169280"/>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4E66C92-9E30-438D-B92C-96807A66BB57}">
      <dsp:nvSpPr>
        <dsp:cNvPr id="0" name=""/>
        <dsp:cNvSpPr/>
      </dsp:nvSpPr>
      <dsp:spPr>
        <a:xfrm>
          <a:off x="353707" y="263587"/>
          <a:ext cx="643104" cy="64310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B06DFD92-E669-4D89-94E6-98FC7B46A93D}">
      <dsp:nvSpPr>
        <dsp:cNvPr id="0" name=""/>
        <dsp:cNvSpPr/>
      </dsp:nvSpPr>
      <dsp:spPr>
        <a:xfrm>
          <a:off x="1350519" y="499"/>
          <a:ext cx="6464213" cy="11692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3749" tIns="123749" rIns="123749" bIns="123749" numCol="1" spcCol="1270" anchor="ctr" anchorCtr="0">
          <a:noAutofit/>
        </a:bodyPr>
        <a:lstStyle/>
        <a:p>
          <a:pPr marL="0" lvl="0" indent="0" algn="l" defTabSz="933450">
            <a:lnSpc>
              <a:spcPct val="90000"/>
            </a:lnSpc>
            <a:spcBef>
              <a:spcPct val="0"/>
            </a:spcBef>
            <a:spcAft>
              <a:spcPct val="35000"/>
            </a:spcAft>
            <a:buNone/>
          </a:pPr>
          <a:r>
            <a:rPr lang="en-GB" sz="2100" b="0" i="0" kern="1200" baseline="0" noProof="0" dirty="0"/>
            <a:t>96% of respondents generally feel safe in Hoath (Q36)</a:t>
          </a:r>
          <a:endParaRPr lang="en-GB" sz="2100" kern="1200" noProof="0" dirty="0"/>
        </a:p>
      </dsp:txBody>
      <dsp:txXfrm>
        <a:off x="1350519" y="499"/>
        <a:ext cx="6464213" cy="1169280"/>
      </dsp:txXfrm>
    </dsp:sp>
    <dsp:sp modelId="{B2A943AB-CFFA-4D3D-8A1D-93FB5CCE0689}">
      <dsp:nvSpPr>
        <dsp:cNvPr id="0" name=""/>
        <dsp:cNvSpPr/>
      </dsp:nvSpPr>
      <dsp:spPr>
        <a:xfrm>
          <a:off x="0" y="1462100"/>
          <a:ext cx="7814733" cy="1169280"/>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4C55E99-0CA4-4E48-AFED-AF8FA8E97D02}">
      <dsp:nvSpPr>
        <dsp:cNvPr id="0" name=""/>
        <dsp:cNvSpPr/>
      </dsp:nvSpPr>
      <dsp:spPr>
        <a:xfrm>
          <a:off x="353707" y="1725188"/>
          <a:ext cx="643104" cy="64310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0B09F419-C57B-4D9A-A828-90E7CB6F244C}">
      <dsp:nvSpPr>
        <dsp:cNvPr id="0" name=""/>
        <dsp:cNvSpPr/>
      </dsp:nvSpPr>
      <dsp:spPr>
        <a:xfrm>
          <a:off x="1350519" y="1462100"/>
          <a:ext cx="3516629" cy="11692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3749" tIns="123749" rIns="123749" bIns="123749" numCol="1" spcCol="1270" anchor="ctr" anchorCtr="0">
          <a:noAutofit/>
        </a:bodyPr>
        <a:lstStyle/>
        <a:p>
          <a:pPr marL="0" lvl="0" indent="0" algn="l" defTabSz="933450">
            <a:lnSpc>
              <a:spcPct val="90000"/>
            </a:lnSpc>
            <a:spcBef>
              <a:spcPct val="0"/>
            </a:spcBef>
            <a:spcAft>
              <a:spcPct val="35000"/>
            </a:spcAft>
            <a:buNone/>
          </a:pPr>
          <a:r>
            <a:rPr lang="en-GB" sz="2100" b="0" i="0" kern="1200" baseline="0" noProof="0" dirty="0"/>
            <a:t>83% agree that the streets and public spaces offer a safe environment (Q35)</a:t>
          </a:r>
          <a:endParaRPr lang="en-GB" sz="2100" kern="1200" noProof="0" dirty="0"/>
        </a:p>
      </dsp:txBody>
      <dsp:txXfrm>
        <a:off x="1350519" y="1462100"/>
        <a:ext cx="3516629" cy="1169280"/>
      </dsp:txXfrm>
    </dsp:sp>
    <dsp:sp modelId="{E0CFFC0A-7C87-4315-929C-B37EA24B5EE6}">
      <dsp:nvSpPr>
        <dsp:cNvPr id="0" name=""/>
        <dsp:cNvSpPr/>
      </dsp:nvSpPr>
      <dsp:spPr>
        <a:xfrm>
          <a:off x="4867149" y="1462100"/>
          <a:ext cx="2947583" cy="11692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3749" tIns="123749" rIns="123749" bIns="123749" numCol="1" spcCol="1270" anchor="ctr" anchorCtr="0">
          <a:noAutofit/>
        </a:bodyPr>
        <a:lstStyle/>
        <a:p>
          <a:pPr marL="0" lvl="0" indent="0" algn="l" defTabSz="711200">
            <a:lnSpc>
              <a:spcPct val="90000"/>
            </a:lnSpc>
            <a:spcBef>
              <a:spcPct val="0"/>
            </a:spcBef>
            <a:spcAft>
              <a:spcPct val="35000"/>
            </a:spcAft>
            <a:buNone/>
          </a:pPr>
          <a:r>
            <a:rPr lang="en-GB" sz="1600" b="0" i="0" kern="1200" baseline="0" noProof="0" dirty="0"/>
            <a:t>For all the high concern about speeding through the village</a:t>
          </a:r>
          <a:endParaRPr lang="en-GB" sz="1600" kern="1200" noProof="0" dirty="0"/>
        </a:p>
      </dsp:txBody>
      <dsp:txXfrm>
        <a:off x="4867149" y="1462100"/>
        <a:ext cx="2947583" cy="1169280"/>
      </dsp:txXfrm>
    </dsp:sp>
    <dsp:sp modelId="{496053AD-63EC-43ED-B001-B2F3EB3496BE}">
      <dsp:nvSpPr>
        <dsp:cNvPr id="0" name=""/>
        <dsp:cNvSpPr/>
      </dsp:nvSpPr>
      <dsp:spPr>
        <a:xfrm>
          <a:off x="0" y="2923701"/>
          <a:ext cx="7814733" cy="1169280"/>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182ADAE-1E85-416A-962C-B35B886E9EEA}">
      <dsp:nvSpPr>
        <dsp:cNvPr id="0" name=""/>
        <dsp:cNvSpPr/>
      </dsp:nvSpPr>
      <dsp:spPr>
        <a:xfrm>
          <a:off x="353707" y="3186789"/>
          <a:ext cx="643104" cy="64310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413AB2A9-045F-47C9-B008-7BD4F570C83A}">
      <dsp:nvSpPr>
        <dsp:cNvPr id="0" name=""/>
        <dsp:cNvSpPr/>
      </dsp:nvSpPr>
      <dsp:spPr>
        <a:xfrm>
          <a:off x="1350519" y="2923701"/>
          <a:ext cx="6464213" cy="11692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3749" tIns="123749" rIns="123749" bIns="123749" numCol="1" spcCol="1270" anchor="ctr" anchorCtr="0">
          <a:noAutofit/>
        </a:bodyPr>
        <a:lstStyle/>
        <a:p>
          <a:pPr marL="0" lvl="0" indent="0" algn="l" defTabSz="933450">
            <a:lnSpc>
              <a:spcPct val="90000"/>
            </a:lnSpc>
            <a:spcBef>
              <a:spcPct val="0"/>
            </a:spcBef>
            <a:spcAft>
              <a:spcPct val="35000"/>
            </a:spcAft>
            <a:buNone/>
          </a:pPr>
          <a:r>
            <a:rPr lang="en-GB" sz="2100" b="0" i="0" kern="1200" baseline="0" noProof="0" dirty="0"/>
            <a:t>But 71% are unsure whether levels of crime are decreasing (Q36)</a:t>
          </a:r>
          <a:endParaRPr lang="en-GB" sz="2100" kern="1200" noProof="0" dirty="0"/>
        </a:p>
      </dsp:txBody>
      <dsp:txXfrm>
        <a:off x="1350519" y="2923701"/>
        <a:ext cx="6464213" cy="1169280"/>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9171" y="-8468"/>
            <a:ext cx="993395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grpSp>
      <p:sp>
        <p:nvSpPr>
          <p:cNvPr id="2" name="Title 1"/>
          <p:cNvSpPr>
            <a:spLocks noGrp="1"/>
          </p:cNvSpPr>
          <p:nvPr>
            <p:ph type="ctrTitle"/>
          </p:nvPr>
        </p:nvSpPr>
        <p:spPr>
          <a:xfrm>
            <a:off x="1432560" y="1767839"/>
            <a:ext cx="6179850" cy="974705"/>
          </a:xfrm>
        </p:spPr>
        <p:txBody>
          <a:bodyPr anchor="b">
            <a:noAutofit/>
          </a:bodyPr>
          <a:lstStyle>
            <a:lvl1pPr algn="ctr">
              <a:defRPr sz="5400">
                <a:solidFill>
                  <a:schemeClr val="accent1"/>
                </a:solidFill>
              </a:defRPr>
            </a:lvl1pPr>
          </a:lstStyle>
          <a:p>
            <a:r>
              <a:rPr lang="en-US" dirty="0"/>
              <a:t>Click to edit Master title style</a:t>
            </a:r>
          </a:p>
        </p:txBody>
      </p:sp>
      <p:sp>
        <p:nvSpPr>
          <p:cNvPr id="3" name="Subtitle 2"/>
          <p:cNvSpPr>
            <a:spLocks noGrp="1"/>
          </p:cNvSpPr>
          <p:nvPr>
            <p:ph type="subTitle" idx="1"/>
          </p:nvPr>
        </p:nvSpPr>
        <p:spPr>
          <a:xfrm>
            <a:off x="690741" y="5309590"/>
            <a:ext cx="6312279" cy="1096899"/>
          </a:xfrm>
        </p:spPr>
        <p:txBody>
          <a:bodyPr anchor="t"/>
          <a:lstStyle>
            <a:lvl1pPr marL="0" indent="0" algn="l">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GB" smtClean="0"/>
              <a:t>11/10/2025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2518136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1_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0399" y="547260"/>
            <a:ext cx="6728692"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3868882" y="3429000"/>
            <a:ext cx="3668207" cy="261236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60399" y="1902691"/>
            <a:ext cx="6876690" cy="4064000"/>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11/10/2025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40057911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2_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0399" y="547260"/>
            <a:ext cx="6728692"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660400" y="3777673"/>
            <a:ext cx="6876690" cy="2263690"/>
          </a:xfrm>
        </p:spPr>
        <p:txBody>
          <a:bodyP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60399" y="1902691"/>
            <a:ext cx="6876690" cy="1791854"/>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11/10/2025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8973094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0399" y="4800600"/>
            <a:ext cx="687669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60399" y="609600"/>
            <a:ext cx="6876690"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60399" y="5367338"/>
            <a:ext cx="6876690"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11/10/2025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2450964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60400" y="609600"/>
            <a:ext cx="6876690"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60400" y="4470400"/>
            <a:ext cx="6876690"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GB" smtClean="0"/>
              <a:t>11/10/2025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3875759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459" y="609600"/>
            <a:ext cx="6578197"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192830" y="3632200"/>
            <a:ext cx="58714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60399" y="4470400"/>
            <a:ext cx="6876691"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GB" smtClean="0"/>
              <a:t>11/10/2025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
        <p:nvSpPr>
          <p:cNvPr id="24" name="TextBox 23"/>
          <p:cNvSpPr txBox="1"/>
          <p:nvPr/>
        </p:nvSpPr>
        <p:spPr>
          <a:xfrm>
            <a:off x="522937" y="790378"/>
            <a:ext cx="49542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7310008" y="2886556"/>
            <a:ext cx="49542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520915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60399" y="1931988"/>
            <a:ext cx="6876691"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60399" y="4527448"/>
            <a:ext cx="6876691"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GB" smtClean="0"/>
              <a:t>11/10/2025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4094656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839459" y="609600"/>
            <a:ext cx="6578197"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60397" y="4013200"/>
            <a:ext cx="6876692"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60399" y="4527448"/>
            <a:ext cx="6876691"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GB" smtClean="0"/>
              <a:t>11/10/2025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
        <p:nvSpPr>
          <p:cNvPr id="24" name="TextBox 23"/>
          <p:cNvSpPr txBox="1"/>
          <p:nvPr/>
        </p:nvSpPr>
        <p:spPr>
          <a:xfrm>
            <a:off x="522937" y="790378"/>
            <a:ext cx="49542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7310008" y="2886556"/>
            <a:ext cx="49542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3939626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67169" y="609600"/>
            <a:ext cx="6869920"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60397" y="4013200"/>
            <a:ext cx="6876692"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60399" y="4527448"/>
            <a:ext cx="6876691"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GB" smtClean="0"/>
              <a:t>11/10/2025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0029350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GB" smtClean="0"/>
              <a:t>11/10/2025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9300432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75421" y="609601"/>
            <a:ext cx="1060380"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60399" y="609601"/>
            <a:ext cx="5627945" cy="52514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GB" smtClean="0"/>
              <a:t>11/10/2025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6907657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GB" smtClean="0"/>
              <a:t>11/10/2025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5256608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8907AA-6241-B23B-063F-7291A69EF4CA}"/>
              </a:ext>
            </a:extLst>
          </p:cNvPr>
          <p:cNvSpPr>
            <a:spLocks noGrp="1"/>
          </p:cNvSpPr>
          <p:nvPr>
            <p:ph type="title"/>
          </p:nvPr>
        </p:nvSpPr>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B552B63-AFAC-9091-0DD1-5A5B91161B41}"/>
              </a:ext>
            </a:extLst>
          </p:cNvPr>
          <p:cNvSpPr>
            <a:spLocks noGrp="1"/>
          </p:cNvSpPr>
          <p:nvPr>
            <p:ph type="body"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36EEDD1-832F-EF95-41CA-FDD552268B04}"/>
              </a:ext>
            </a:extLst>
          </p:cNvPr>
          <p:cNvSpPr>
            <a:spLocks noGrp="1"/>
          </p:cNvSpPr>
          <p:nvPr>
            <p:ph type="dt" sz="half" idx="10"/>
          </p:nvPr>
        </p:nvSpPr>
        <p:spPr/>
        <p:txBody>
          <a:bodyPr/>
          <a:lstStyle/>
          <a:p>
            <a:fld id="{E712739B-39E6-40A6-B4F7-6171C329BEEE}" type="datetimeFigureOut">
              <a:rPr lang="en-GB" smtClean="0"/>
              <a:t>11/10/2025</a:t>
            </a:fld>
            <a:endParaRPr lang="en-GB"/>
          </a:p>
        </p:txBody>
      </p:sp>
      <p:sp>
        <p:nvSpPr>
          <p:cNvPr id="5" name="Footer Placeholder 4">
            <a:extLst>
              <a:ext uri="{FF2B5EF4-FFF2-40B4-BE49-F238E27FC236}">
                <a16:creationId xmlns:a16="http://schemas.microsoft.com/office/drawing/2014/main" id="{9F8C00CA-21EA-AD37-CDD7-75676630EDB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94200AF-13B4-CFD6-6A07-7BEA12F7CA7B}"/>
              </a:ext>
            </a:extLst>
          </p:cNvPr>
          <p:cNvSpPr>
            <a:spLocks noGrp="1"/>
          </p:cNvSpPr>
          <p:nvPr>
            <p:ph type="sldNum" sz="quarter" idx="12"/>
          </p:nvPr>
        </p:nvSpPr>
        <p:spPr/>
        <p:txBody>
          <a:bodyPr/>
          <a:lstStyle/>
          <a:p>
            <a:fld id="{11BA837C-6A22-431B-B2A1-881D52C8EF42}" type="slidenum">
              <a:rPr lang="en-GB" smtClean="0"/>
              <a:t>‹#›</a:t>
            </a:fld>
            <a:endParaRPr lang="en-GB"/>
          </a:p>
        </p:txBody>
      </p:sp>
    </p:spTree>
    <p:extLst>
      <p:ext uri="{BB962C8B-B14F-4D97-AF65-F5344CB8AC3E}">
        <p14:creationId xmlns:p14="http://schemas.microsoft.com/office/powerpoint/2010/main" val="19704814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60399" y="4216400"/>
            <a:ext cx="7813041" cy="964564"/>
          </a:xfrm>
        </p:spPr>
        <p:txBody>
          <a:bodyPr anchor="ctr" anchorCtr="0"/>
          <a:lstStyle>
            <a:lvl1pPr algn="l">
              <a:defRPr sz="4000" b="0" cap="none"/>
            </a:lvl1pPr>
          </a:lstStyle>
          <a:p>
            <a:r>
              <a:rPr lang="en-US" dirty="0"/>
              <a:t>Click to edit Master title style</a:t>
            </a:r>
          </a:p>
        </p:txBody>
      </p:sp>
      <p:sp>
        <p:nvSpPr>
          <p:cNvPr id="3" name="Text Placeholder 2"/>
          <p:cNvSpPr>
            <a:spLocks noGrp="1"/>
          </p:cNvSpPr>
          <p:nvPr>
            <p:ph type="body" idx="1"/>
          </p:nvPr>
        </p:nvSpPr>
        <p:spPr>
          <a:xfrm>
            <a:off x="660399" y="5180964"/>
            <a:ext cx="6876691"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GB" smtClean="0"/>
              <a:t>11/10/2025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3813214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60400" y="609600"/>
            <a:ext cx="6876690" cy="13208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60401" y="2160589"/>
            <a:ext cx="3345451"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191637" y="2160590"/>
            <a:ext cx="3345453"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GB" smtClean="0"/>
              <a:t>11/10/2025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5490785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60400" y="609600"/>
            <a:ext cx="6876690" cy="13208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60401" y="2160589"/>
            <a:ext cx="6876689" cy="18000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level3</a:t>
            </a:r>
          </a:p>
          <a:p>
            <a:pPr lvl="4"/>
            <a:endParaRPr lang="en-US" dirty="0"/>
          </a:p>
        </p:txBody>
      </p:sp>
      <p:sp>
        <p:nvSpPr>
          <p:cNvPr id="4" name="Content Placeholder 3"/>
          <p:cNvSpPr>
            <a:spLocks noGrp="1"/>
          </p:cNvSpPr>
          <p:nvPr>
            <p:ph sz="half" idx="2"/>
          </p:nvPr>
        </p:nvSpPr>
        <p:spPr>
          <a:xfrm>
            <a:off x="660399" y="4100977"/>
            <a:ext cx="6876689" cy="1799999"/>
          </a:xfrm>
        </p:spPr>
        <p:txBody>
          <a:bodyPr vert="horz" lIns="91440" tIns="45720" rIns="91440" bIns="45720" rtlCol="0">
            <a:normAutofit/>
          </a:bodyPr>
          <a:lstStyle>
            <a:lvl1pPr>
              <a:defRPr lang="en-US" smtClean="0"/>
            </a:lvl1pPr>
            <a:lvl2pPr>
              <a:defRPr lang="en-US" smtClean="0"/>
            </a:lvl2pPr>
            <a:lvl3pPr>
              <a:defRPr lang="en-US" smtClean="0"/>
            </a:lvl3pPr>
            <a:lvl4pPr>
              <a:defRPr lang="en-US" smtClean="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GB" smtClean="0"/>
              <a:t>11/10/2025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3894782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60400" y="609600"/>
            <a:ext cx="6876689" cy="13208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60399" y="2160983"/>
            <a:ext cx="334822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60399" y="2737247"/>
            <a:ext cx="3348228"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188860" y="2160983"/>
            <a:ext cx="334822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188860" y="2737247"/>
            <a:ext cx="3348228"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GB" smtClean="0"/>
              <a:t>11/10/2025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6410502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60399" y="609600"/>
            <a:ext cx="6876690"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GB" smtClean="0"/>
              <a:t>11/10/2025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736642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GB" smtClean="0"/>
              <a:t>11/10/2025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8608124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0399" y="1498604"/>
            <a:ext cx="3022697"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3868882" y="514926"/>
            <a:ext cx="3668207"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60399" y="2777069"/>
            <a:ext cx="3022697"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11/10/2025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0336920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9172" y="-8468"/>
            <a:ext cx="993395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grpSp>
      <p:sp>
        <p:nvSpPr>
          <p:cNvPr id="2" name="Title Placeholder 1"/>
          <p:cNvSpPr>
            <a:spLocks noGrp="1"/>
          </p:cNvSpPr>
          <p:nvPr>
            <p:ph type="title"/>
          </p:nvPr>
        </p:nvSpPr>
        <p:spPr>
          <a:xfrm>
            <a:off x="660400" y="609600"/>
            <a:ext cx="6876689"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60399" y="2160590"/>
            <a:ext cx="6876690"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855696" y="6041364"/>
            <a:ext cx="741143"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46CE7D5-CF57-46EF-B807-FDD0502418D4}" type="datetimeFigureOut">
              <a:rPr lang="en-GB" smtClean="0"/>
              <a:t>11/10/2025</a:t>
            </a:fld>
            <a:endParaRPr lang="en-GB"/>
          </a:p>
        </p:txBody>
      </p:sp>
      <p:sp>
        <p:nvSpPr>
          <p:cNvPr id="5" name="Footer Placeholder 4"/>
          <p:cNvSpPr>
            <a:spLocks noGrp="1"/>
          </p:cNvSpPr>
          <p:nvPr>
            <p:ph type="ftr" sz="quarter" idx="3"/>
          </p:nvPr>
        </p:nvSpPr>
        <p:spPr>
          <a:xfrm>
            <a:off x="660399" y="6041364"/>
            <a:ext cx="5008221"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981732" y="6041364"/>
            <a:ext cx="555358" cy="365125"/>
          </a:xfrm>
          <a:prstGeom prst="rect">
            <a:avLst/>
          </a:prstGeom>
        </p:spPr>
        <p:txBody>
          <a:bodyPr vert="horz" lIns="91440" tIns="45720" rIns="91440" bIns="45720" rtlCol="0" anchor="ctr"/>
          <a:lstStyle>
            <a:lvl1pPr algn="r">
              <a:defRPr sz="900">
                <a:solidFill>
                  <a:schemeClr val="accent1"/>
                </a:solidFill>
              </a:defRPr>
            </a:lvl1pPr>
          </a:lstStyle>
          <a:p>
            <a:fld id="{330EA680-D336-4FF7-8B7A-9848BB0A1C32}" type="slidenum">
              <a:rPr lang="en-GB" smtClean="0"/>
              <a:t>‹#›</a:t>
            </a:fld>
            <a:endParaRPr lang="en-GB"/>
          </a:p>
        </p:txBody>
      </p:sp>
    </p:spTree>
    <p:extLst>
      <p:ext uri="{BB962C8B-B14F-4D97-AF65-F5344CB8AC3E}">
        <p14:creationId xmlns:p14="http://schemas.microsoft.com/office/powerpoint/2010/main" val="1857047725"/>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705" r:id="rId5"/>
    <p:sldLayoutId id="2147483691" r:id="rId6"/>
    <p:sldLayoutId id="2147483692" r:id="rId7"/>
    <p:sldLayoutId id="2147483693" r:id="rId8"/>
    <p:sldLayoutId id="2147483694" r:id="rId9"/>
    <p:sldLayoutId id="2147483707" r:id="rId10"/>
    <p:sldLayoutId id="2147483708" r:id="rId11"/>
    <p:sldLayoutId id="2147483695" r:id="rId12"/>
    <p:sldLayoutId id="2147483696" r:id="rId13"/>
    <p:sldLayoutId id="2147483697" r:id="rId14"/>
    <p:sldLayoutId id="2147483698" r:id="rId15"/>
    <p:sldLayoutId id="2147483699" r:id="rId16"/>
    <p:sldLayoutId id="2147483700" r:id="rId17"/>
    <p:sldLayoutId id="2147483701" r:id="rId18"/>
    <p:sldLayoutId id="2147483702" r:id="rId19"/>
    <p:sldLayoutId id="2147483706" r:id="rId20"/>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slideLayout" Target="../slideLayouts/slideLayout10.xml"/><Relationship Id="rId1" Type="http://schemas.openxmlformats.org/officeDocument/2006/relationships/themeOverride" Target="../theme/themeOverride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7.xml"/><Relationship Id="rId1" Type="http://schemas.openxmlformats.org/officeDocument/2006/relationships/themeOverride" Target="../theme/themeOverride2.xml"/></Relationships>
</file>

<file path=ppt/slides/_rels/slide13.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7.xml"/><Relationship Id="rId1" Type="http://schemas.openxmlformats.org/officeDocument/2006/relationships/themeOverride" Target="../theme/themeOverride3.xml"/></Relationships>
</file>

<file path=ppt/slides/_rels/slide1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slideLayout" Target="../slideLayouts/slideLayout10.xml"/><Relationship Id="rId1" Type="http://schemas.openxmlformats.org/officeDocument/2006/relationships/themeOverride" Target="../theme/themeOverride4.xml"/></Relationships>
</file>

<file path=ppt/slides/_rels/slide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0.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1AEA2C-93CF-BABE-DD93-24EF5A1AB595}"/>
              </a:ext>
            </a:extLst>
          </p:cNvPr>
          <p:cNvSpPr>
            <a:spLocks noGrp="1"/>
          </p:cNvSpPr>
          <p:nvPr>
            <p:ph type="ctrTitle"/>
          </p:nvPr>
        </p:nvSpPr>
        <p:spPr>
          <a:xfrm>
            <a:off x="1432559" y="1767839"/>
            <a:ext cx="6921669" cy="2367743"/>
          </a:xfrm>
        </p:spPr>
        <p:txBody>
          <a:bodyPr vert="horz" lIns="91440" tIns="45720" rIns="91440" bIns="45720" rtlCol="0" anchor="ctr">
            <a:noAutofit/>
          </a:bodyPr>
          <a:lstStyle/>
          <a:p>
            <a:pPr algn="l"/>
            <a:r>
              <a:rPr lang="en-GB" sz="4000" noProof="0" dirty="0"/>
              <a:t>Hoath Parish Neighbourhood Plan Questionnaire:</a:t>
            </a:r>
            <a:br>
              <a:rPr lang="en-GB" sz="4000" noProof="0" dirty="0"/>
            </a:br>
            <a:r>
              <a:rPr lang="en-GB" sz="4000" noProof="0" dirty="0"/>
              <a:t>The results</a:t>
            </a:r>
          </a:p>
        </p:txBody>
      </p:sp>
      <p:sp>
        <p:nvSpPr>
          <p:cNvPr id="3" name="Text Placeholder 2">
            <a:extLst>
              <a:ext uri="{FF2B5EF4-FFF2-40B4-BE49-F238E27FC236}">
                <a16:creationId xmlns:a16="http://schemas.microsoft.com/office/drawing/2014/main" id="{F1D64C7F-8CDD-0FDD-AC91-F6D68381490A}"/>
              </a:ext>
            </a:extLst>
          </p:cNvPr>
          <p:cNvSpPr>
            <a:spLocks noGrp="1"/>
          </p:cNvSpPr>
          <p:nvPr>
            <p:ph type="subTitle" idx="1"/>
          </p:nvPr>
        </p:nvSpPr>
        <p:spPr>
          <a:xfrm>
            <a:off x="690741" y="5309590"/>
            <a:ext cx="6921669" cy="1096899"/>
          </a:xfrm>
        </p:spPr>
        <p:txBody>
          <a:bodyPr>
            <a:normAutofit fontScale="70000" lnSpcReduction="20000"/>
          </a:bodyPr>
          <a:lstStyle/>
          <a:p>
            <a:r>
              <a:rPr lang="en-GB" dirty="0">
                <a:solidFill>
                  <a:schemeClr val="tx1">
                    <a:lumMod val="75000"/>
                    <a:lumOff val="25000"/>
                  </a:schemeClr>
                </a:solidFill>
              </a:rPr>
              <a:t>May-August 2025</a:t>
            </a:r>
          </a:p>
          <a:p>
            <a:r>
              <a:rPr lang="en-GB" b="0" i="0" u="none" strike="noStrike" baseline="0" noProof="0" dirty="0">
                <a:latin typeface="Trebuchet MS" panose="020B0603020202020204" pitchFamily="34" charset="0"/>
              </a:rPr>
              <a:t>This presentation is a summary. Full detail can be found in the report of aggregate data</a:t>
            </a:r>
          </a:p>
          <a:p>
            <a:r>
              <a:rPr lang="en-GB" b="0" i="0" u="none" strike="noStrike" baseline="0" noProof="0" dirty="0">
                <a:latin typeface="Trebuchet MS" panose="020B0603020202020204" pitchFamily="34" charset="0"/>
              </a:rPr>
              <a:t>Where relevant, percentages are of those who expressed an opinion. So excluding “blanks” from the report’s data</a:t>
            </a:r>
          </a:p>
        </p:txBody>
      </p:sp>
    </p:spTree>
    <p:extLst>
      <p:ext uri="{BB962C8B-B14F-4D97-AF65-F5344CB8AC3E}">
        <p14:creationId xmlns:p14="http://schemas.microsoft.com/office/powerpoint/2010/main" val="12615158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A688BA-953E-780D-AD59-F02039C2C062}"/>
              </a:ext>
            </a:extLst>
          </p:cNvPr>
          <p:cNvSpPr>
            <a:spLocks noGrp="1"/>
          </p:cNvSpPr>
          <p:nvPr>
            <p:ph type="title"/>
          </p:nvPr>
        </p:nvSpPr>
        <p:spPr/>
        <p:txBody>
          <a:bodyPr vert="horz" lIns="91440" tIns="45720" rIns="91440" bIns="45720" rtlCol="0" anchor="t">
            <a:normAutofit/>
          </a:bodyPr>
          <a:lstStyle/>
          <a:p>
            <a:r>
              <a:rPr lang="en-GB" sz="3600" noProof="0" dirty="0"/>
              <a:t>Energy production</a:t>
            </a:r>
          </a:p>
        </p:txBody>
      </p:sp>
      <p:sp>
        <p:nvSpPr>
          <p:cNvPr id="3" name="Text Placeholder 2">
            <a:extLst>
              <a:ext uri="{FF2B5EF4-FFF2-40B4-BE49-F238E27FC236}">
                <a16:creationId xmlns:a16="http://schemas.microsoft.com/office/drawing/2014/main" id="{4FCD78B7-C22B-1C29-8DAC-7287B8BE2EAC}"/>
              </a:ext>
            </a:extLst>
          </p:cNvPr>
          <p:cNvSpPr>
            <a:spLocks noGrp="1"/>
          </p:cNvSpPr>
          <p:nvPr>
            <p:ph type="body" sz="half" idx="2"/>
          </p:nvPr>
        </p:nvSpPr>
        <p:spPr>
          <a:xfrm>
            <a:off x="660399" y="1362360"/>
            <a:ext cx="5452775" cy="5059222"/>
          </a:xfrm>
        </p:spPr>
        <p:txBody>
          <a:bodyPr vert="horz" lIns="91440" tIns="45720" rIns="91440" bIns="45720" rtlCol="0">
            <a:normAutofit/>
          </a:bodyPr>
          <a:lstStyle/>
          <a:p>
            <a:pPr marL="342900" indent="-342900">
              <a:buChar char=""/>
            </a:pPr>
            <a:r>
              <a:rPr lang="en-GB" sz="1800" noProof="0" dirty="0"/>
              <a:t>26% support renewable energy in the parish; 52% oppose; 22% Unsure (Q12A)</a:t>
            </a:r>
          </a:p>
          <a:p>
            <a:pPr marL="342900" indent="-342900">
              <a:buChar char=""/>
            </a:pPr>
            <a:r>
              <a:rPr lang="en-GB" sz="1800" noProof="0" dirty="0"/>
              <a:t>Solar and wind are preferred over Biomass and Anaerobic Digestion (Q12B)</a:t>
            </a:r>
          </a:p>
          <a:p>
            <a:pPr marL="342900" indent="-342900">
              <a:buChar char=""/>
            </a:pPr>
            <a:r>
              <a:rPr lang="en-GB" sz="1800" noProof="0" dirty="0"/>
              <a:t>Solar is popular on private homes (94%) and public buildings (84%). It is much more mixed for the car park (54%) and deeply unpopular for quality farmland (91% opposition) (Q12C)</a:t>
            </a:r>
          </a:p>
          <a:p>
            <a:pPr marL="342900" indent="-342900">
              <a:buChar char=""/>
            </a:pPr>
            <a:r>
              <a:rPr lang="en-GB" sz="1800" noProof="0" dirty="0"/>
              <a:t>&lt;20% support batter energy storage systems (BESS) (Q12D)</a:t>
            </a:r>
          </a:p>
          <a:p>
            <a:pPr marL="342900" indent="-342900">
              <a:buChar char=""/>
            </a:pPr>
            <a:r>
              <a:rPr lang="en-GB" sz="1800" noProof="0" dirty="0"/>
              <a:t>94% support working with landowners to support climate resilience (Q13)</a:t>
            </a:r>
          </a:p>
          <a:p>
            <a:pPr marL="742950" lvl="1" indent="-285750">
              <a:buChar char=""/>
            </a:pPr>
            <a:r>
              <a:rPr lang="en-GB" sz="1600" noProof="0" dirty="0"/>
              <a:t>An implication from replies is that people want landowners to work with parishioners, part of a general them including PROWs</a:t>
            </a:r>
          </a:p>
        </p:txBody>
      </p:sp>
      <p:graphicFrame>
        <p:nvGraphicFramePr>
          <p:cNvPr id="25" name="Content Placeholder 24">
            <a:extLst>
              <a:ext uri="{FF2B5EF4-FFF2-40B4-BE49-F238E27FC236}">
                <a16:creationId xmlns:a16="http://schemas.microsoft.com/office/drawing/2014/main" id="{6EE8884E-3C23-4C84-5C85-99E89695D8FA}"/>
              </a:ext>
            </a:extLst>
          </p:cNvPr>
          <p:cNvGraphicFramePr>
            <a:graphicFrameLocks noGrp="1"/>
          </p:cNvGraphicFramePr>
          <p:nvPr>
            <p:ph idx="1"/>
            <p:extLst>
              <p:ext uri="{D42A27DB-BD31-4B8C-83A1-F6EECF244321}">
                <p14:modId xmlns:p14="http://schemas.microsoft.com/office/powerpoint/2010/main" val="3188537807"/>
              </p:ext>
            </p:extLst>
          </p:nvPr>
        </p:nvGraphicFramePr>
        <p:xfrm>
          <a:off x="5344247" y="2882615"/>
          <a:ext cx="3668712" cy="26130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331947573"/>
      </p:ext>
    </p:extLst>
  </p:cSld>
  <p:clrMapOvr>
    <a:overrideClrMapping bg1="lt1" tx1="dk1" bg2="lt2" tx2="dk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2F5110-5185-7FB3-7C81-37255435CB1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0BD1028-5768-65FA-0348-287E88D648F7}"/>
              </a:ext>
            </a:extLst>
          </p:cNvPr>
          <p:cNvSpPr>
            <a:spLocks noGrp="1"/>
          </p:cNvSpPr>
          <p:nvPr>
            <p:ph type="title"/>
          </p:nvPr>
        </p:nvSpPr>
        <p:spPr/>
        <p:txBody>
          <a:bodyPr vert="horz" lIns="91440" tIns="45720" rIns="91440" bIns="45720" rtlCol="0" anchor="t">
            <a:normAutofit/>
          </a:bodyPr>
          <a:lstStyle/>
          <a:p>
            <a:r>
              <a:rPr lang="en-GB" b="0" i="0" u="none" strike="noStrike" baseline="0" noProof="0" dirty="0"/>
              <a:t>Comments</a:t>
            </a:r>
          </a:p>
        </p:txBody>
      </p:sp>
      <p:sp>
        <p:nvSpPr>
          <p:cNvPr id="6" name="Speech Bubble: Oval 5">
            <a:extLst>
              <a:ext uri="{FF2B5EF4-FFF2-40B4-BE49-F238E27FC236}">
                <a16:creationId xmlns:a16="http://schemas.microsoft.com/office/drawing/2014/main" id="{50424566-8347-643C-4DE3-A7FDD937C740}"/>
              </a:ext>
            </a:extLst>
          </p:cNvPr>
          <p:cNvSpPr/>
          <p:nvPr/>
        </p:nvSpPr>
        <p:spPr>
          <a:xfrm>
            <a:off x="4203699" y="407670"/>
            <a:ext cx="5309474" cy="1168539"/>
          </a:xfrm>
          <a:prstGeom prst="wedgeEllipseCallout">
            <a:avLst/>
          </a:prstGeom>
        </p:spPr>
        <p:style>
          <a:lnRef idx="2">
            <a:schemeClr val="accent1">
              <a:shade val="15000"/>
            </a:schemeClr>
          </a:lnRef>
          <a:fillRef idx="1">
            <a:schemeClr val="accent1"/>
          </a:fillRef>
          <a:effectRef idx="0">
            <a:schemeClr val="accent1"/>
          </a:effectRef>
          <a:fontRef idx="minor">
            <a:schemeClr val="lt1"/>
          </a:fontRef>
        </p:style>
        <p:txBody>
          <a:bodyPr wrap="square" lIns="0" rIns="0" rtlCol="0" anchor="ctr">
            <a:spAutoFit/>
          </a:bodyPr>
          <a:lstStyle/>
          <a:p>
            <a:pPr lvl="2" algn="ctr"/>
            <a:r>
              <a:rPr lang="en-GB" sz="1600" noProof="0" dirty="0">
                <a:solidFill>
                  <a:schemeClr val="tx1">
                    <a:lumMod val="75000"/>
                    <a:lumOff val="25000"/>
                  </a:schemeClr>
                </a:solidFill>
              </a:rPr>
              <a:t>Only for supply and use of parish, On new and public buildings, not fields</a:t>
            </a:r>
          </a:p>
        </p:txBody>
      </p:sp>
      <p:sp>
        <p:nvSpPr>
          <p:cNvPr id="7" name="Speech Bubble: Oval 6">
            <a:extLst>
              <a:ext uri="{FF2B5EF4-FFF2-40B4-BE49-F238E27FC236}">
                <a16:creationId xmlns:a16="http://schemas.microsoft.com/office/drawing/2014/main" id="{DC7F5D20-4D6C-CAAB-83DC-E5ADAB3A74A1}"/>
              </a:ext>
            </a:extLst>
          </p:cNvPr>
          <p:cNvSpPr/>
          <p:nvPr/>
        </p:nvSpPr>
        <p:spPr>
          <a:xfrm>
            <a:off x="526613" y="4963076"/>
            <a:ext cx="8852774" cy="1514773"/>
          </a:xfrm>
          <a:prstGeom prst="wedgeEllipseCallout">
            <a:avLst/>
          </a:prstGeom>
        </p:spPr>
        <p:style>
          <a:lnRef idx="2">
            <a:schemeClr val="accent1">
              <a:shade val="15000"/>
            </a:schemeClr>
          </a:lnRef>
          <a:fillRef idx="1">
            <a:schemeClr val="accent1"/>
          </a:fillRef>
          <a:effectRef idx="0">
            <a:schemeClr val="accent1"/>
          </a:effectRef>
          <a:fontRef idx="minor">
            <a:schemeClr val="lt1"/>
          </a:fontRef>
        </p:style>
        <p:txBody>
          <a:bodyPr wrap="square" lIns="0" rIns="0" rtlCol="0" anchor="ctr">
            <a:spAutoFit/>
          </a:bodyPr>
          <a:lstStyle/>
          <a:p>
            <a:pPr lvl="2" algn="ctr"/>
            <a:r>
              <a:rPr lang="en-GB" sz="1600" noProof="0" dirty="0">
                <a:solidFill>
                  <a:schemeClr val="tx1">
                    <a:lumMod val="75000"/>
                    <a:lumOff val="25000"/>
                  </a:schemeClr>
                </a:solidFill>
              </a:rPr>
              <a:t>These should be built on brownfield sites. Wind should be offshore only. Solar on farmland: absolutely not! Quality farmland provides the UK with an element of food security</a:t>
            </a:r>
          </a:p>
        </p:txBody>
      </p:sp>
      <p:sp>
        <p:nvSpPr>
          <p:cNvPr id="10" name="Speech Bubble: Oval 9">
            <a:extLst>
              <a:ext uri="{FF2B5EF4-FFF2-40B4-BE49-F238E27FC236}">
                <a16:creationId xmlns:a16="http://schemas.microsoft.com/office/drawing/2014/main" id="{B4DCDA5A-C6BA-11D9-3E05-66F7AA33316D}"/>
              </a:ext>
            </a:extLst>
          </p:cNvPr>
          <p:cNvSpPr/>
          <p:nvPr/>
        </p:nvSpPr>
        <p:spPr>
          <a:xfrm>
            <a:off x="374944" y="1691580"/>
            <a:ext cx="5546438" cy="1168539"/>
          </a:xfrm>
          <a:prstGeom prst="wedgeEllipseCallout">
            <a:avLst/>
          </a:prstGeom>
        </p:spPr>
        <p:style>
          <a:lnRef idx="2">
            <a:schemeClr val="accent1">
              <a:shade val="15000"/>
            </a:schemeClr>
          </a:lnRef>
          <a:fillRef idx="1">
            <a:schemeClr val="accent1"/>
          </a:fillRef>
          <a:effectRef idx="0">
            <a:schemeClr val="accent1"/>
          </a:effectRef>
          <a:fontRef idx="minor">
            <a:schemeClr val="lt1"/>
          </a:fontRef>
        </p:style>
        <p:txBody>
          <a:bodyPr wrap="square" lIns="0" rIns="0" rtlCol="0" anchor="ctr">
            <a:spAutoFit/>
          </a:bodyPr>
          <a:lstStyle/>
          <a:p>
            <a:pPr lvl="2" algn="ctr"/>
            <a:r>
              <a:rPr lang="en-GB" sz="1600" noProof="0" dirty="0">
                <a:solidFill>
                  <a:schemeClr val="tx1">
                    <a:lumMod val="75000"/>
                    <a:lumOff val="25000"/>
                  </a:schemeClr>
                </a:solidFill>
              </a:rPr>
              <a:t>There should be some benefit to Hoath residents to compensate for lack of amenity</a:t>
            </a:r>
          </a:p>
        </p:txBody>
      </p:sp>
      <p:sp>
        <p:nvSpPr>
          <p:cNvPr id="11" name="Speech Bubble: Oval 10">
            <a:extLst>
              <a:ext uri="{FF2B5EF4-FFF2-40B4-BE49-F238E27FC236}">
                <a16:creationId xmlns:a16="http://schemas.microsoft.com/office/drawing/2014/main" id="{ADB1D576-EDC5-84B6-10BD-28E9F69471BE}"/>
              </a:ext>
            </a:extLst>
          </p:cNvPr>
          <p:cNvSpPr/>
          <p:nvPr/>
        </p:nvSpPr>
        <p:spPr>
          <a:xfrm>
            <a:off x="4538235" y="2952929"/>
            <a:ext cx="5546438" cy="476071"/>
          </a:xfrm>
          <a:prstGeom prst="wedgeEllipseCallout">
            <a:avLst/>
          </a:prstGeom>
        </p:spPr>
        <p:style>
          <a:lnRef idx="2">
            <a:schemeClr val="accent1">
              <a:shade val="15000"/>
            </a:schemeClr>
          </a:lnRef>
          <a:fillRef idx="1">
            <a:schemeClr val="accent1"/>
          </a:fillRef>
          <a:effectRef idx="0">
            <a:schemeClr val="accent1"/>
          </a:effectRef>
          <a:fontRef idx="minor">
            <a:schemeClr val="lt1"/>
          </a:fontRef>
        </p:style>
        <p:txBody>
          <a:bodyPr wrap="square" lIns="0" rIns="0" rtlCol="0" anchor="ctr">
            <a:spAutoFit/>
          </a:bodyPr>
          <a:lstStyle/>
          <a:p>
            <a:pPr lvl="2" algn="ctr"/>
            <a:r>
              <a:rPr lang="en-GB" sz="1600" noProof="0" dirty="0">
                <a:solidFill>
                  <a:schemeClr val="tx1">
                    <a:lumMod val="75000"/>
                    <a:lumOff val="25000"/>
                  </a:schemeClr>
                </a:solidFill>
              </a:rPr>
              <a:t>Not on agricultural land</a:t>
            </a:r>
          </a:p>
        </p:txBody>
      </p:sp>
      <p:sp>
        <p:nvSpPr>
          <p:cNvPr id="12" name="Speech Bubble: Oval 11">
            <a:extLst>
              <a:ext uri="{FF2B5EF4-FFF2-40B4-BE49-F238E27FC236}">
                <a16:creationId xmlns:a16="http://schemas.microsoft.com/office/drawing/2014/main" id="{AED769FD-3102-994C-FF8C-928BC16B3CDB}"/>
              </a:ext>
            </a:extLst>
          </p:cNvPr>
          <p:cNvSpPr/>
          <p:nvPr/>
        </p:nvSpPr>
        <p:spPr>
          <a:xfrm>
            <a:off x="309135" y="3457527"/>
            <a:ext cx="5546438" cy="476071"/>
          </a:xfrm>
          <a:prstGeom prst="wedgeEllipseCallout">
            <a:avLst/>
          </a:prstGeom>
        </p:spPr>
        <p:style>
          <a:lnRef idx="2">
            <a:schemeClr val="accent1">
              <a:shade val="15000"/>
            </a:schemeClr>
          </a:lnRef>
          <a:fillRef idx="1">
            <a:schemeClr val="accent1"/>
          </a:fillRef>
          <a:effectRef idx="0">
            <a:schemeClr val="accent1"/>
          </a:effectRef>
          <a:fontRef idx="minor">
            <a:schemeClr val="lt1"/>
          </a:fontRef>
        </p:style>
        <p:txBody>
          <a:bodyPr wrap="square" lIns="0" rIns="0" rtlCol="0" anchor="ctr">
            <a:spAutoFit/>
          </a:bodyPr>
          <a:lstStyle/>
          <a:p>
            <a:pPr lvl="2" algn="ctr"/>
            <a:r>
              <a:rPr lang="en-GB" sz="1600" noProof="0" dirty="0">
                <a:solidFill>
                  <a:schemeClr val="tx1">
                    <a:lumMod val="75000"/>
                    <a:lumOff val="25000"/>
                  </a:schemeClr>
                </a:solidFill>
              </a:rPr>
              <a:t>I don't agree with the solar farm</a:t>
            </a:r>
          </a:p>
        </p:txBody>
      </p:sp>
      <p:sp>
        <p:nvSpPr>
          <p:cNvPr id="13" name="Speech Bubble: Oval 12">
            <a:extLst>
              <a:ext uri="{FF2B5EF4-FFF2-40B4-BE49-F238E27FC236}">
                <a16:creationId xmlns:a16="http://schemas.microsoft.com/office/drawing/2014/main" id="{29BAAB21-0675-5C17-B06B-B4B52CC956DD}"/>
              </a:ext>
            </a:extLst>
          </p:cNvPr>
          <p:cNvSpPr/>
          <p:nvPr/>
        </p:nvSpPr>
        <p:spPr>
          <a:xfrm>
            <a:off x="4203699" y="3876124"/>
            <a:ext cx="5546438" cy="822305"/>
          </a:xfrm>
          <a:prstGeom prst="wedgeEllipseCallout">
            <a:avLst/>
          </a:prstGeom>
        </p:spPr>
        <p:style>
          <a:lnRef idx="2">
            <a:schemeClr val="accent1">
              <a:shade val="15000"/>
            </a:schemeClr>
          </a:lnRef>
          <a:fillRef idx="1">
            <a:schemeClr val="accent1"/>
          </a:fillRef>
          <a:effectRef idx="0">
            <a:schemeClr val="accent1"/>
          </a:effectRef>
          <a:fontRef idx="minor">
            <a:schemeClr val="lt1"/>
          </a:fontRef>
        </p:style>
        <p:txBody>
          <a:bodyPr wrap="square" lIns="0" rIns="0" rtlCol="0" anchor="ctr">
            <a:spAutoFit/>
          </a:bodyPr>
          <a:lstStyle/>
          <a:p>
            <a:pPr lvl="2" algn="ctr"/>
            <a:r>
              <a:rPr lang="en-GB" sz="1600" noProof="0" dirty="0">
                <a:solidFill>
                  <a:schemeClr val="tx1">
                    <a:lumMod val="75000"/>
                    <a:lumOff val="25000"/>
                  </a:schemeClr>
                </a:solidFill>
              </a:rPr>
              <a:t>Local landowners seem to have no interest in climate resilience</a:t>
            </a:r>
          </a:p>
        </p:txBody>
      </p:sp>
    </p:spTree>
    <p:extLst>
      <p:ext uri="{BB962C8B-B14F-4D97-AF65-F5344CB8AC3E}">
        <p14:creationId xmlns:p14="http://schemas.microsoft.com/office/powerpoint/2010/main" val="27145927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88C9B83F-64CD-41C1-925F-A08801FFD0B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8467"/>
            <a:ext cx="9906001" cy="6866467"/>
            <a:chOff x="0" y="-8467"/>
            <a:chExt cx="12192000" cy="6866467"/>
          </a:xfrm>
        </p:grpSpPr>
        <p:cxnSp>
          <p:nvCxnSpPr>
            <p:cNvPr id="10" name="Straight Connector 9">
              <a:extLst>
                <a:ext uri="{FF2B5EF4-FFF2-40B4-BE49-F238E27FC236}">
                  <a16:creationId xmlns:a16="http://schemas.microsoft.com/office/drawing/2014/main" id="{E1655065-0BD7-4422-BEC0-4401E998090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6" name="Straight Connector 5">
              <a:extLst>
                <a:ext uri="{FF2B5EF4-FFF2-40B4-BE49-F238E27FC236}">
                  <a16:creationId xmlns:a16="http://schemas.microsoft.com/office/drawing/2014/main" id="{4DDD90AC-ABEC-4A76-9C9C-AD0A5F8FC7F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7" name="Rectangle 23">
              <a:extLst>
                <a:ext uri="{FF2B5EF4-FFF2-40B4-BE49-F238E27FC236}">
                  <a16:creationId xmlns:a16="http://schemas.microsoft.com/office/drawing/2014/main" id="{21A8AFEF-EC50-4C0B-9C64-814B76C820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noProof="0" dirty="0"/>
            </a:p>
          </p:txBody>
        </p:sp>
        <p:sp>
          <p:nvSpPr>
            <p:cNvPr id="20" name="Rectangle 25">
              <a:extLst>
                <a:ext uri="{FF2B5EF4-FFF2-40B4-BE49-F238E27FC236}">
                  <a16:creationId xmlns:a16="http://schemas.microsoft.com/office/drawing/2014/main" id="{CAFAA800-E117-4357-84E4-56B63EA03E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noProof="0" dirty="0"/>
            </a:p>
          </p:txBody>
        </p:sp>
        <p:sp>
          <p:nvSpPr>
            <p:cNvPr id="22" name="Isosceles Triangle 21">
              <a:extLst>
                <a:ext uri="{FF2B5EF4-FFF2-40B4-BE49-F238E27FC236}">
                  <a16:creationId xmlns:a16="http://schemas.microsoft.com/office/drawing/2014/main" id="{8DDFC9F4-3B45-402D-8AD7-60B3F08ED7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noProof="0" dirty="0"/>
            </a:p>
          </p:txBody>
        </p:sp>
        <p:sp>
          <p:nvSpPr>
            <p:cNvPr id="24" name="Rectangle 27">
              <a:extLst>
                <a:ext uri="{FF2B5EF4-FFF2-40B4-BE49-F238E27FC236}">
                  <a16:creationId xmlns:a16="http://schemas.microsoft.com/office/drawing/2014/main" id="{F26A0854-FBE4-4587-B349-06BE192BD7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noProof="0" dirty="0"/>
            </a:p>
          </p:txBody>
        </p:sp>
        <p:sp>
          <p:nvSpPr>
            <p:cNvPr id="34" name="Rectangle 28">
              <a:extLst>
                <a:ext uri="{FF2B5EF4-FFF2-40B4-BE49-F238E27FC236}">
                  <a16:creationId xmlns:a16="http://schemas.microsoft.com/office/drawing/2014/main" id="{54A9C4C6-FF7D-470E-BFCA-CE4F60A1F0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noProof="0" dirty="0"/>
            </a:p>
          </p:txBody>
        </p:sp>
        <p:sp>
          <p:nvSpPr>
            <p:cNvPr id="36" name="Rectangle 29">
              <a:extLst>
                <a:ext uri="{FF2B5EF4-FFF2-40B4-BE49-F238E27FC236}">
                  <a16:creationId xmlns:a16="http://schemas.microsoft.com/office/drawing/2014/main" id="{B1721EA8-4871-45D4-B78F-AE805A3004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noProof="0" dirty="0"/>
            </a:p>
          </p:txBody>
        </p:sp>
        <p:sp>
          <p:nvSpPr>
            <p:cNvPr id="38" name="Isosceles Triangle 37">
              <a:extLst>
                <a:ext uri="{FF2B5EF4-FFF2-40B4-BE49-F238E27FC236}">
                  <a16:creationId xmlns:a16="http://schemas.microsoft.com/office/drawing/2014/main" id="{E5763971-E3A3-45C6-9BA8-2E032C7A55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noProof="0" dirty="0"/>
            </a:p>
          </p:txBody>
        </p:sp>
        <p:sp>
          <p:nvSpPr>
            <p:cNvPr id="19" name="Isosceles Triangle 18">
              <a:extLst>
                <a:ext uri="{FF2B5EF4-FFF2-40B4-BE49-F238E27FC236}">
                  <a16:creationId xmlns:a16="http://schemas.microsoft.com/office/drawing/2014/main" id="{32752E94-0E01-4AF5-A43A-F2FAD8737C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noProof="0" dirty="0"/>
            </a:p>
          </p:txBody>
        </p:sp>
      </p:grpSp>
      <p:pic>
        <p:nvPicPr>
          <p:cNvPr id="4" name="Picture 3" descr="Four wooden houses with different sizes">
            <a:extLst>
              <a:ext uri="{FF2B5EF4-FFF2-40B4-BE49-F238E27FC236}">
                <a16:creationId xmlns:a16="http://schemas.microsoft.com/office/drawing/2014/main" id="{C4800079-08E7-7445-7CD1-33F8BB2F7016}"/>
              </a:ext>
            </a:extLst>
          </p:cNvPr>
          <p:cNvPicPr>
            <a:picLocks noChangeAspect="1"/>
          </p:cNvPicPr>
          <p:nvPr/>
        </p:nvPicPr>
        <p:blipFill>
          <a:blip r:embed="rId3"/>
          <a:srcRect l="30821" r="12224" b="9091"/>
          <a:stretch>
            <a:fillRect/>
          </a:stretch>
        </p:blipFill>
        <p:spPr>
          <a:xfrm>
            <a:off x="3469256" y="-1"/>
            <a:ext cx="6436744"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2" name="Title 1">
            <a:extLst>
              <a:ext uri="{FF2B5EF4-FFF2-40B4-BE49-F238E27FC236}">
                <a16:creationId xmlns:a16="http://schemas.microsoft.com/office/drawing/2014/main" id="{2071C29D-C0B3-AFC9-2304-E98A593D6968}"/>
              </a:ext>
            </a:extLst>
          </p:cNvPr>
          <p:cNvSpPr>
            <a:spLocks noGrp="1"/>
          </p:cNvSpPr>
          <p:nvPr>
            <p:ph type="title"/>
          </p:nvPr>
        </p:nvSpPr>
        <p:spPr>
          <a:xfrm>
            <a:off x="543453" y="1920253"/>
            <a:ext cx="4911773" cy="2369093"/>
          </a:xfrm>
        </p:spPr>
        <p:txBody>
          <a:bodyPr vert="horz" lIns="91440" tIns="45720" rIns="91440" bIns="45720" rtlCol="0" anchor="b">
            <a:noAutofit/>
          </a:bodyPr>
          <a:lstStyle/>
          <a:p>
            <a:pPr>
              <a:lnSpc>
                <a:spcPct val="90000"/>
              </a:lnSpc>
            </a:pPr>
            <a:r>
              <a:rPr lang="en-GB" sz="4000" b="0" i="0" u="none" strike="noStrike" baseline="0" noProof="0" dirty="0"/>
              <a:t>Housing and Commercial Development, Design Standards</a:t>
            </a:r>
          </a:p>
        </p:txBody>
      </p:sp>
      <p:cxnSp>
        <p:nvCxnSpPr>
          <p:cNvPr id="21" name="Straight Connector 20">
            <a:extLst>
              <a:ext uri="{FF2B5EF4-FFF2-40B4-BE49-F238E27FC236}">
                <a16:creationId xmlns:a16="http://schemas.microsoft.com/office/drawing/2014/main" id="{A57C1A16-B8AB-4D99-A195-A38F556A648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613947" y="0"/>
            <a:ext cx="9906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40" name="Straight Connector 39">
            <a:extLst>
              <a:ext uri="{FF2B5EF4-FFF2-40B4-BE49-F238E27FC236}">
                <a16:creationId xmlns:a16="http://schemas.microsoft.com/office/drawing/2014/main" id="{F8A9B20B-D1DD-4573-B5EC-55802951923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033029" y="3681413"/>
            <a:ext cx="3870391"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5" name="Rectangle 23">
            <a:extLst>
              <a:ext uri="{FF2B5EF4-FFF2-40B4-BE49-F238E27FC236}">
                <a16:creationId xmlns:a16="http://schemas.microsoft.com/office/drawing/2014/main" id="{66D61E08-70C3-48D8-BEA0-787111DC30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59949" y="-8467"/>
            <a:ext cx="2443471"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noProof="0" dirty="0"/>
          </a:p>
        </p:txBody>
      </p:sp>
      <p:sp>
        <p:nvSpPr>
          <p:cNvPr id="42" name="Rectangle 25">
            <a:extLst>
              <a:ext uri="{FF2B5EF4-FFF2-40B4-BE49-F238E27FC236}">
                <a16:creationId xmlns:a16="http://schemas.microsoft.com/office/drawing/2014/main" id="{FC55298F-0AE5-478E-AD2B-03C2614C58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02796" y="-8467"/>
            <a:ext cx="2103204"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noProof="0" dirty="0"/>
          </a:p>
        </p:txBody>
      </p:sp>
      <p:sp>
        <p:nvSpPr>
          <p:cNvPr id="44" name="Isosceles Triangle 24">
            <a:extLst>
              <a:ext uri="{FF2B5EF4-FFF2-40B4-BE49-F238E27FC236}">
                <a16:creationId xmlns:a16="http://schemas.microsoft.com/office/drawing/2014/main" id="{C180E4EA-0B63-4779-A895-7E90E71088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57520" y="3048000"/>
            <a:ext cx="2648480"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noProof="0" dirty="0"/>
          </a:p>
        </p:txBody>
      </p:sp>
      <p:sp>
        <p:nvSpPr>
          <p:cNvPr id="46" name="Rectangle 27">
            <a:extLst>
              <a:ext uri="{FF2B5EF4-FFF2-40B4-BE49-F238E27FC236}">
                <a16:creationId xmlns:a16="http://schemas.microsoft.com/office/drawing/2014/main" id="{CEE01D9D-3DE8-4EED-B0D3-8F3C79CC76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84281" y="-8467"/>
            <a:ext cx="2319140"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noProof="0" dirty="0"/>
          </a:p>
        </p:txBody>
      </p:sp>
      <p:sp>
        <p:nvSpPr>
          <p:cNvPr id="48" name="Rectangle 28">
            <a:extLst>
              <a:ext uri="{FF2B5EF4-FFF2-40B4-BE49-F238E27FC236}">
                <a16:creationId xmlns:a16="http://schemas.microsoft.com/office/drawing/2014/main" id="{89AF5CE9-607F-43F4-8983-DCD6DA4051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55218" y="-8467"/>
            <a:ext cx="1048201"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noProof="0" dirty="0"/>
          </a:p>
        </p:txBody>
      </p:sp>
      <p:sp>
        <p:nvSpPr>
          <p:cNvPr id="50" name="Rectangle 29">
            <a:extLst>
              <a:ext uri="{FF2B5EF4-FFF2-40B4-BE49-F238E27FC236}">
                <a16:creationId xmlns:a16="http://schemas.microsoft.com/office/drawing/2014/main" id="{6EEA2DBD-9E1E-4521-8C01-F32AD18A89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87936" y="-8467"/>
            <a:ext cx="1015483"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noProof="0" dirty="0"/>
          </a:p>
        </p:txBody>
      </p:sp>
      <p:sp>
        <p:nvSpPr>
          <p:cNvPr id="52" name="Isosceles Triangle 29">
            <a:extLst>
              <a:ext uri="{FF2B5EF4-FFF2-40B4-BE49-F238E27FC236}">
                <a16:creationId xmlns:a16="http://schemas.microsoft.com/office/drawing/2014/main" id="{15BBD2C1-BA9B-46A9-A27A-33498B1692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26978" y="3589867"/>
            <a:ext cx="1476442"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noProof="0" dirty="0"/>
          </a:p>
        </p:txBody>
      </p:sp>
    </p:spTree>
    <p:extLst>
      <p:ext uri="{BB962C8B-B14F-4D97-AF65-F5344CB8AC3E}">
        <p14:creationId xmlns:p14="http://schemas.microsoft.com/office/powerpoint/2010/main" val="626213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F2C8E5-727D-85FE-9C2D-BDF25FA97B91}"/>
              </a:ext>
            </a:extLst>
          </p:cNvPr>
          <p:cNvSpPr>
            <a:spLocks noGrp="1"/>
          </p:cNvSpPr>
          <p:nvPr>
            <p:ph type="title"/>
          </p:nvPr>
        </p:nvSpPr>
        <p:spPr/>
        <p:txBody>
          <a:bodyPr vert="horz" lIns="91440" tIns="45720" rIns="91440" bIns="45720" rtlCol="0" anchor="t">
            <a:normAutofit/>
          </a:bodyPr>
          <a:lstStyle/>
          <a:p>
            <a:r>
              <a:rPr lang="en-GB" sz="3600" noProof="0" dirty="0"/>
              <a:t>Future development</a:t>
            </a:r>
          </a:p>
        </p:txBody>
      </p:sp>
      <p:sp>
        <p:nvSpPr>
          <p:cNvPr id="3" name="Text Placeholder 2">
            <a:extLst>
              <a:ext uri="{FF2B5EF4-FFF2-40B4-BE49-F238E27FC236}">
                <a16:creationId xmlns:a16="http://schemas.microsoft.com/office/drawing/2014/main" id="{389A77C9-8A2B-AE1F-EE4F-228BDC313291}"/>
              </a:ext>
            </a:extLst>
          </p:cNvPr>
          <p:cNvSpPr>
            <a:spLocks noGrp="1"/>
          </p:cNvSpPr>
          <p:nvPr>
            <p:ph type="body" sz="half" idx="2"/>
          </p:nvPr>
        </p:nvSpPr>
        <p:spPr/>
        <p:txBody>
          <a:bodyPr vert="horz" lIns="91440" tIns="45720" rIns="91440" bIns="45720" rtlCol="0">
            <a:normAutofit/>
          </a:bodyPr>
          <a:lstStyle/>
          <a:p>
            <a:pPr marL="342900" indent="-342900">
              <a:buChar char=""/>
            </a:pPr>
            <a:r>
              <a:rPr lang="en-GB" sz="1800" noProof="0" dirty="0"/>
              <a:t>Renovating and converting existing buildings is vastly preferred over infill, conservation areas and agricultural land (Q15)</a:t>
            </a:r>
          </a:p>
          <a:p>
            <a:pPr marL="742950" lvl="1" indent="-285750">
              <a:buChar char=""/>
            </a:pPr>
            <a:r>
              <a:rPr lang="en-GB" sz="1600" noProof="0" dirty="0"/>
              <a:t>Infill may depend on scale and extent to which it affects gaps between hamlets</a:t>
            </a:r>
          </a:p>
        </p:txBody>
      </p:sp>
      <p:graphicFrame>
        <p:nvGraphicFramePr>
          <p:cNvPr id="8" name="Content Placeholder 7">
            <a:extLst>
              <a:ext uri="{FF2B5EF4-FFF2-40B4-BE49-F238E27FC236}">
                <a16:creationId xmlns:a16="http://schemas.microsoft.com/office/drawing/2014/main" id="{52215958-F60A-180A-C4C4-AC17645A16AB}"/>
              </a:ext>
            </a:extLst>
          </p:cNvPr>
          <p:cNvGraphicFramePr>
            <a:graphicFrameLocks noGrp="1"/>
          </p:cNvGraphicFramePr>
          <p:nvPr>
            <p:ph idx="1"/>
          </p:nvPr>
        </p:nvGraphicFramePr>
        <p:xfrm>
          <a:off x="660400" y="3778250"/>
          <a:ext cx="6877050" cy="22637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2251766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10BE40E3-5550-4CDD-B4FD-387C33EBF1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8467"/>
            <a:ext cx="9906001" cy="6866467"/>
            <a:chOff x="0" y="-8467"/>
            <a:chExt cx="12192000" cy="6866467"/>
          </a:xfrm>
        </p:grpSpPr>
        <p:cxnSp>
          <p:nvCxnSpPr>
            <p:cNvPr id="27" name="Straight Connector 26">
              <a:extLst>
                <a:ext uri="{FF2B5EF4-FFF2-40B4-BE49-F238E27FC236}">
                  <a16:creationId xmlns:a16="http://schemas.microsoft.com/office/drawing/2014/main" id="{71A6B738-E50C-4653-B343-B9D6A5EA277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498768D6-B28C-40A3-B381-39306F5816D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9" name="Rectangle 23">
              <a:extLst>
                <a:ext uri="{FF2B5EF4-FFF2-40B4-BE49-F238E27FC236}">
                  <a16:creationId xmlns:a16="http://schemas.microsoft.com/office/drawing/2014/main" id="{B27C15B9-7795-4321-AB30-DF1DEF65C1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30" name="Rectangle 25">
              <a:extLst>
                <a:ext uri="{FF2B5EF4-FFF2-40B4-BE49-F238E27FC236}">
                  <a16:creationId xmlns:a16="http://schemas.microsoft.com/office/drawing/2014/main" id="{578EC957-1F3F-4C00-B023-C8725C2171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31" name="Isosceles Triangle 30">
              <a:extLst>
                <a:ext uri="{FF2B5EF4-FFF2-40B4-BE49-F238E27FC236}">
                  <a16:creationId xmlns:a16="http://schemas.microsoft.com/office/drawing/2014/main" id="{3D642632-BBD5-46D6-A91D-9B2BF68219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32" name="Rectangle 27">
              <a:extLst>
                <a:ext uri="{FF2B5EF4-FFF2-40B4-BE49-F238E27FC236}">
                  <a16:creationId xmlns:a16="http://schemas.microsoft.com/office/drawing/2014/main" id="{BF9D518D-AFF5-4DE2-AEE2-0EC15479A9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33" name="Rectangle 28">
              <a:extLst>
                <a:ext uri="{FF2B5EF4-FFF2-40B4-BE49-F238E27FC236}">
                  <a16:creationId xmlns:a16="http://schemas.microsoft.com/office/drawing/2014/main" id="{14EF979B-B00D-460C-BD56-7EEAFB7E0F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34" name="Rectangle 29">
              <a:extLst>
                <a:ext uri="{FF2B5EF4-FFF2-40B4-BE49-F238E27FC236}">
                  <a16:creationId xmlns:a16="http://schemas.microsoft.com/office/drawing/2014/main" id="{3E40F9A1-6B82-400F-9397-26D1D36F1F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35" name="Isosceles Triangle 34">
              <a:extLst>
                <a:ext uri="{FF2B5EF4-FFF2-40B4-BE49-F238E27FC236}">
                  <a16:creationId xmlns:a16="http://schemas.microsoft.com/office/drawing/2014/main" id="{2EF7DDF1-FF86-4CA4-B08B-8939557EBD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36" name="Isosceles Triangle 35">
              <a:extLst>
                <a:ext uri="{FF2B5EF4-FFF2-40B4-BE49-F238E27FC236}">
                  <a16:creationId xmlns:a16="http://schemas.microsoft.com/office/drawing/2014/main" id="{6D7C1F89-72B2-4FDC-B9E2-04F52D5C50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grpSp>
      <p:sp useBgFill="1">
        <p:nvSpPr>
          <p:cNvPr id="38" name="Rectangle 37">
            <a:extLst>
              <a:ext uri="{FF2B5EF4-FFF2-40B4-BE49-F238E27FC236}">
                <a16:creationId xmlns:a16="http://schemas.microsoft.com/office/drawing/2014/main" id="{BDDE9CD4-0E0A-4129-8689-A89C4E9A66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906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Farm field with buildings">
            <a:extLst>
              <a:ext uri="{FF2B5EF4-FFF2-40B4-BE49-F238E27FC236}">
                <a16:creationId xmlns:a16="http://schemas.microsoft.com/office/drawing/2014/main" id="{53764975-3C23-A874-DF89-F1A4395AE1BF}"/>
              </a:ext>
            </a:extLst>
          </p:cNvPr>
          <p:cNvPicPr>
            <a:picLocks noChangeAspect="1"/>
          </p:cNvPicPr>
          <p:nvPr/>
        </p:nvPicPr>
        <p:blipFill>
          <a:blip r:embed="rId2">
            <a:duotone>
              <a:schemeClr val="bg2">
                <a:shade val="45000"/>
                <a:satMod val="135000"/>
              </a:schemeClr>
              <a:prstClr val="white"/>
            </a:duotone>
            <a:alphaModFix amt="25000"/>
          </a:blip>
          <a:srcRect t="10090"/>
          <a:stretch>
            <a:fillRect/>
          </a:stretch>
        </p:blipFill>
        <p:spPr>
          <a:xfrm>
            <a:off x="20" y="10"/>
            <a:ext cx="9905980" cy="6857990"/>
          </a:xfrm>
          <a:prstGeom prst="rect">
            <a:avLst/>
          </a:prstGeom>
        </p:spPr>
      </p:pic>
      <p:grpSp>
        <p:nvGrpSpPr>
          <p:cNvPr id="40" name="Group 39">
            <a:extLst>
              <a:ext uri="{FF2B5EF4-FFF2-40B4-BE49-F238E27FC236}">
                <a16:creationId xmlns:a16="http://schemas.microsoft.com/office/drawing/2014/main" id="{85DB3CA2-FA66-42B9-90EF-394894352D8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8467"/>
            <a:ext cx="9906001" cy="6866467"/>
            <a:chOff x="0" y="-8467"/>
            <a:chExt cx="12192000" cy="6866467"/>
          </a:xfrm>
        </p:grpSpPr>
        <p:cxnSp>
          <p:nvCxnSpPr>
            <p:cNvPr id="41" name="Straight Connector 40">
              <a:extLst>
                <a:ext uri="{FF2B5EF4-FFF2-40B4-BE49-F238E27FC236}">
                  <a16:creationId xmlns:a16="http://schemas.microsoft.com/office/drawing/2014/main" id="{2C8D0718-07C6-45A2-A743-BC64673C965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42" name="Straight Connector 41">
              <a:extLst>
                <a:ext uri="{FF2B5EF4-FFF2-40B4-BE49-F238E27FC236}">
                  <a16:creationId xmlns:a16="http://schemas.microsoft.com/office/drawing/2014/main" id="{FAE7BCCE-817C-4933-A587-F1EF87D4B4A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43" name="Rectangle 23">
              <a:extLst>
                <a:ext uri="{FF2B5EF4-FFF2-40B4-BE49-F238E27FC236}">
                  <a16:creationId xmlns:a16="http://schemas.microsoft.com/office/drawing/2014/main" id="{0E96C1E8-3E07-4AF1-BA61-7FB948F90A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44" name="Rectangle 25">
              <a:extLst>
                <a:ext uri="{FF2B5EF4-FFF2-40B4-BE49-F238E27FC236}">
                  <a16:creationId xmlns:a16="http://schemas.microsoft.com/office/drawing/2014/main" id="{B3B592D1-4031-4144-A2DB-B2D8F8C738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45" name="Isosceles Triangle 44">
              <a:extLst>
                <a:ext uri="{FF2B5EF4-FFF2-40B4-BE49-F238E27FC236}">
                  <a16:creationId xmlns:a16="http://schemas.microsoft.com/office/drawing/2014/main" id="{55CB28D4-D6D1-4DB7-B557-D5FF65237B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46" name="Rectangle 27">
              <a:extLst>
                <a:ext uri="{FF2B5EF4-FFF2-40B4-BE49-F238E27FC236}">
                  <a16:creationId xmlns:a16="http://schemas.microsoft.com/office/drawing/2014/main" id="{F69D97D4-6031-4064-9BBA-2E96839A3C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47" name="Rectangle 28">
              <a:extLst>
                <a:ext uri="{FF2B5EF4-FFF2-40B4-BE49-F238E27FC236}">
                  <a16:creationId xmlns:a16="http://schemas.microsoft.com/office/drawing/2014/main" id="{BAF978AE-97B1-4224-A562-EBCE373A12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48" name="Rectangle 29">
              <a:extLst>
                <a:ext uri="{FF2B5EF4-FFF2-40B4-BE49-F238E27FC236}">
                  <a16:creationId xmlns:a16="http://schemas.microsoft.com/office/drawing/2014/main" id="{3A18250B-41A2-4BA7-9E5C-679CF3AEFB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49" name="Isosceles Triangle 48">
              <a:extLst>
                <a:ext uri="{FF2B5EF4-FFF2-40B4-BE49-F238E27FC236}">
                  <a16:creationId xmlns:a16="http://schemas.microsoft.com/office/drawing/2014/main" id="{C8751ECC-5286-4332-9942-2D01B71359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50" name="Isosceles Triangle 49">
              <a:extLst>
                <a:ext uri="{FF2B5EF4-FFF2-40B4-BE49-F238E27FC236}">
                  <a16:creationId xmlns:a16="http://schemas.microsoft.com/office/drawing/2014/main" id="{5952A4A6-F619-458C-A026-6E5D6AF15D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grpSp>
      <p:sp>
        <p:nvSpPr>
          <p:cNvPr id="2" name="Title 1">
            <a:extLst>
              <a:ext uri="{FF2B5EF4-FFF2-40B4-BE49-F238E27FC236}">
                <a16:creationId xmlns:a16="http://schemas.microsoft.com/office/drawing/2014/main" id="{73AD2F6C-D600-7856-3533-79FD3CC337FA}"/>
              </a:ext>
            </a:extLst>
          </p:cNvPr>
          <p:cNvSpPr>
            <a:spLocks noGrp="1"/>
          </p:cNvSpPr>
          <p:nvPr>
            <p:ph type="title"/>
          </p:nvPr>
        </p:nvSpPr>
        <p:spPr>
          <a:xfrm>
            <a:off x="550333" y="609600"/>
            <a:ext cx="6984793" cy="1320800"/>
          </a:xfrm>
        </p:spPr>
        <p:txBody>
          <a:bodyPr vert="horz" lIns="91440" tIns="45720" rIns="91440" bIns="45720" rtlCol="0" anchor="t">
            <a:normAutofit/>
          </a:bodyPr>
          <a:lstStyle/>
          <a:p>
            <a:r>
              <a:rPr lang="en-US" b="0" i="0" u="none" strike="noStrike" baseline="0" noProof="0"/>
              <a:t>Specific developments</a:t>
            </a:r>
          </a:p>
        </p:txBody>
      </p:sp>
      <p:sp>
        <p:nvSpPr>
          <p:cNvPr id="3" name="Text Placeholder 2">
            <a:extLst>
              <a:ext uri="{FF2B5EF4-FFF2-40B4-BE49-F238E27FC236}">
                <a16:creationId xmlns:a16="http://schemas.microsoft.com/office/drawing/2014/main" id="{A63D83BF-B869-AC78-AA31-CCFAD6F62140}"/>
              </a:ext>
            </a:extLst>
          </p:cNvPr>
          <p:cNvSpPr>
            <a:spLocks noGrp="1"/>
          </p:cNvSpPr>
          <p:nvPr>
            <p:ph type="body" idx="1"/>
          </p:nvPr>
        </p:nvSpPr>
        <p:spPr>
          <a:xfrm>
            <a:off x="550333" y="2160589"/>
            <a:ext cx="6984793" cy="3880773"/>
          </a:xfrm>
        </p:spPr>
        <p:txBody>
          <a:bodyPr vert="horz" lIns="91440" tIns="45720" rIns="91440" bIns="45720" rtlCol="0">
            <a:normAutofit/>
          </a:bodyPr>
          <a:lstStyle/>
          <a:p>
            <a:r>
              <a:rPr lang="en-US" b="0" i="0" u="none" strike="noStrike" baseline="0" noProof="0"/>
              <a:t>70% opposed to the Church Farm development proposal (15% / 15% for / unsure) (Q14)</a:t>
            </a:r>
          </a:p>
          <a:p>
            <a:r>
              <a:rPr lang="en-US" b="0" i="0" u="none" strike="noStrike" baseline="0" noProof="0"/>
              <a:t>General opposition to Maypole airfield development. </a:t>
            </a:r>
          </a:p>
          <a:p>
            <a:pPr lvl="1"/>
            <a:r>
              <a:rPr lang="en-US" b="0" i="0" u="none" strike="noStrike" baseline="0" noProof="0"/>
              <a:t>No precise statistics. Qualitatively, opinion seems similar to Church Farm. Some minority support.</a:t>
            </a:r>
          </a:p>
          <a:p>
            <a:r>
              <a:rPr lang="en-US" b="0" i="0" u="none" strike="noStrike" baseline="0" noProof="0"/>
              <a:t>Concern about unpermitted development and lack of enforcement of infringements</a:t>
            </a:r>
          </a:p>
          <a:p>
            <a:r>
              <a:rPr lang="en-US" b="0" i="0" u="none" strike="noStrike" baseline="0" noProof="0"/>
              <a:t>Within low popularity overall, Bungalows and semi-detached (“affordable”?) preferred over retirement / care / flats (Q18)</a:t>
            </a:r>
          </a:p>
        </p:txBody>
      </p:sp>
    </p:spTree>
    <p:extLst>
      <p:ext uri="{BB962C8B-B14F-4D97-AF65-F5344CB8AC3E}">
        <p14:creationId xmlns:p14="http://schemas.microsoft.com/office/powerpoint/2010/main" val="19334296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DB885F-9C9D-DBE0-C023-4E5077BFF7D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7D56269-7271-C537-14F6-CE0D87C31DBE}"/>
              </a:ext>
            </a:extLst>
          </p:cNvPr>
          <p:cNvSpPr>
            <a:spLocks noGrp="1"/>
          </p:cNvSpPr>
          <p:nvPr>
            <p:ph type="title"/>
          </p:nvPr>
        </p:nvSpPr>
        <p:spPr/>
        <p:txBody>
          <a:bodyPr vert="horz" lIns="91440" tIns="45720" rIns="91440" bIns="45720" rtlCol="0" anchor="t">
            <a:normAutofit/>
          </a:bodyPr>
          <a:lstStyle/>
          <a:p>
            <a:r>
              <a:rPr lang="en-GB" b="0" i="0" u="none" strike="noStrike" baseline="0" noProof="0" dirty="0"/>
              <a:t>Comments</a:t>
            </a:r>
          </a:p>
        </p:txBody>
      </p:sp>
      <p:sp>
        <p:nvSpPr>
          <p:cNvPr id="6" name="Speech Bubble: Oval 5">
            <a:extLst>
              <a:ext uri="{FF2B5EF4-FFF2-40B4-BE49-F238E27FC236}">
                <a16:creationId xmlns:a16="http://schemas.microsoft.com/office/drawing/2014/main" id="{5F21525B-602F-9021-5E96-15A9DC46339C}"/>
              </a:ext>
            </a:extLst>
          </p:cNvPr>
          <p:cNvSpPr/>
          <p:nvPr/>
        </p:nvSpPr>
        <p:spPr>
          <a:xfrm>
            <a:off x="4397509" y="745640"/>
            <a:ext cx="5309474" cy="476071"/>
          </a:xfrm>
          <a:prstGeom prst="wedgeEllipseCallout">
            <a:avLst/>
          </a:prstGeom>
        </p:spPr>
        <p:style>
          <a:lnRef idx="2">
            <a:schemeClr val="accent1">
              <a:shade val="15000"/>
            </a:schemeClr>
          </a:lnRef>
          <a:fillRef idx="1">
            <a:schemeClr val="accent1"/>
          </a:fillRef>
          <a:effectRef idx="0">
            <a:schemeClr val="accent1"/>
          </a:effectRef>
          <a:fontRef idx="minor">
            <a:schemeClr val="lt1"/>
          </a:fontRef>
        </p:style>
        <p:txBody>
          <a:bodyPr wrap="square" lIns="0" rIns="0" rtlCol="0" anchor="ctr">
            <a:spAutoFit/>
          </a:bodyPr>
          <a:lstStyle/>
          <a:p>
            <a:pPr lvl="2" algn="ctr"/>
            <a:r>
              <a:rPr lang="en-GB" sz="1600" noProof="0" dirty="0">
                <a:solidFill>
                  <a:schemeClr val="tx1">
                    <a:lumMod val="75000"/>
                    <a:lumOff val="25000"/>
                  </a:schemeClr>
                </a:solidFill>
              </a:rPr>
              <a:t>No large-scale estates ever</a:t>
            </a:r>
          </a:p>
        </p:txBody>
      </p:sp>
      <p:sp>
        <p:nvSpPr>
          <p:cNvPr id="7" name="Speech Bubble: Oval 6">
            <a:extLst>
              <a:ext uri="{FF2B5EF4-FFF2-40B4-BE49-F238E27FC236}">
                <a16:creationId xmlns:a16="http://schemas.microsoft.com/office/drawing/2014/main" id="{079FA3D2-A15B-6E9C-1196-E9C1FA8BEC4C}"/>
              </a:ext>
            </a:extLst>
          </p:cNvPr>
          <p:cNvSpPr/>
          <p:nvPr/>
        </p:nvSpPr>
        <p:spPr>
          <a:xfrm>
            <a:off x="-28878" y="4115815"/>
            <a:ext cx="8852774" cy="1514773"/>
          </a:xfrm>
          <a:prstGeom prst="wedgeEllipseCallout">
            <a:avLst/>
          </a:prstGeom>
        </p:spPr>
        <p:style>
          <a:lnRef idx="2">
            <a:schemeClr val="accent1">
              <a:shade val="15000"/>
            </a:schemeClr>
          </a:lnRef>
          <a:fillRef idx="1">
            <a:schemeClr val="accent1"/>
          </a:fillRef>
          <a:effectRef idx="0">
            <a:schemeClr val="accent1"/>
          </a:effectRef>
          <a:fontRef idx="minor">
            <a:schemeClr val="lt1"/>
          </a:fontRef>
        </p:style>
        <p:txBody>
          <a:bodyPr wrap="square" lIns="0" rIns="0" rtlCol="0" anchor="ctr">
            <a:spAutoFit/>
          </a:bodyPr>
          <a:lstStyle/>
          <a:p>
            <a:pPr lvl="2" algn="ctr"/>
            <a:r>
              <a:rPr lang="en-GB" sz="1600" noProof="0" dirty="0">
                <a:solidFill>
                  <a:schemeClr val="tx1">
                    <a:lumMod val="75000"/>
                    <a:lumOff val="25000"/>
                  </a:schemeClr>
                </a:solidFill>
              </a:rPr>
              <a:t>The entire area has low water pressure and cannot sustain residential development, The entire area has a low electrical network and cannot support any further development </a:t>
            </a:r>
          </a:p>
        </p:txBody>
      </p:sp>
      <p:sp>
        <p:nvSpPr>
          <p:cNvPr id="10" name="Speech Bubble: Oval 9">
            <a:extLst>
              <a:ext uri="{FF2B5EF4-FFF2-40B4-BE49-F238E27FC236}">
                <a16:creationId xmlns:a16="http://schemas.microsoft.com/office/drawing/2014/main" id="{04BC0AF3-A8F7-2BCB-F88B-6DEFBB65E80A}"/>
              </a:ext>
            </a:extLst>
          </p:cNvPr>
          <p:cNvSpPr/>
          <p:nvPr/>
        </p:nvSpPr>
        <p:spPr>
          <a:xfrm>
            <a:off x="205474" y="1365793"/>
            <a:ext cx="5546438" cy="822305"/>
          </a:xfrm>
          <a:prstGeom prst="wedgeEllipseCallout">
            <a:avLst/>
          </a:prstGeom>
        </p:spPr>
        <p:style>
          <a:lnRef idx="2">
            <a:schemeClr val="accent1">
              <a:shade val="15000"/>
            </a:schemeClr>
          </a:lnRef>
          <a:fillRef idx="1">
            <a:schemeClr val="accent1"/>
          </a:fillRef>
          <a:effectRef idx="0">
            <a:schemeClr val="accent1"/>
          </a:effectRef>
          <a:fontRef idx="minor">
            <a:schemeClr val="lt1"/>
          </a:fontRef>
        </p:style>
        <p:txBody>
          <a:bodyPr wrap="square" lIns="0" rIns="0" rtlCol="0" anchor="ctr">
            <a:spAutoFit/>
          </a:bodyPr>
          <a:lstStyle/>
          <a:p>
            <a:pPr lvl="2" algn="ctr"/>
            <a:r>
              <a:rPr lang="en-GB" sz="1600" noProof="0" dirty="0">
                <a:solidFill>
                  <a:schemeClr val="tx1">
                    <a:lumMod val="75000"/>
                    <a:lumOff val="25000"/>
                  </a:schemeClr>
                </a:solidFill>
              </a:rPr>
              <a:t>Re-building of homes if not outsize for site</a:t>
            </a:r>
          </a:p>
        </p:txBody>
      </p:sp>
      <p:sp>
        <p:nvSpPr>
          <p:cNvPr id="11" name="Speech Bubble: Oval 10">
            <a:extLst>
              <a:ext uri="{FF2B5EF4-FFF2-40B4-BE49-F238E27FC236}">
                <a16:creationId xmlns:a16="http://schemas.microsoft.com/office/drawing/2014/main" id="{1B48A8E0-7319-501A-1E40-0C8CCC84EBCA}"/>
              </a:ext>
            </a:extLst>
          </p:cNvPr>
          <p:cNvSpPr/>
          <p:nvPr/>
        </p:nvSpPr>
        <p:spPr>
          <a:xfrm>
            <a:off x="4397509" y="1944332"/>
            <a:ext cx="5546438" cy="1168539"/>
          </a:xfrm>
          <a:prstGeom prst="wedgeEllipseCallout">
            <a:avLst/>
          </a:prstGeom>
        </p:spPr>
        <p:style>
          <a:lnRef idx="2">
            <a:schemeClr val="accent1">
              <a:shade val="15000"/>
            </a:schemeClr>
          </a:lnRef>
          <a:fillRef idx="1">
            <a:schemeClr val="accent1"/>
          </a:fillRef>
          <a:effectRef idx="0">
            <a:schemeClr val="accent1"/>
          </a:effectRef>
          <a:fontRef idx="minor">
            <a:schemeClr val="lt1"/>
          </a:fontRef>
        </p:style>
        <p:txBody>
          <a:bodyPr wrap="square" lIns="0" rIns="0" rtlCol="0" anchor="ctr">
            <a:spAutoFit/>
          </a:bodyPr>
          <a:lstStyle/>
          <a:p>
            <a:pPr lvl="2" algn="ctr"/>
            <a:r>
              <a:rPr lang="en-GB" sz="1600" noProof="0" dirty="0">
                <a:solidFill>
                  <a:schemeClr val="tx1">
                    <a:lumMod val="75000"/>
                    <a:lumOff val="25000"/>
                  </a:schemeClr>
                </a:solidFill>
              </a:rPr>
              <a:t>Infill - as long as it is proportionate to the surroundings</a:t>
            </a:r>
          </a:p>
        </p:txBody>
      </p:sp>
      <p:sp>
        <p:nvSpPr>
          <p:cNvPr id="12" name="Speech Bubble: Oval 11">
            <a:extLst>
              <a:ext uri="{FF2B5EF4-FFF2-40B4-BE49-F238E27FC236}">
                <a16:creationId xmlns:a16="http://schemas.microsoft.com/office/drawing/2014/main" id="{16CA92DC-18C8-7E64-4BB9-3E26FF0EF5B9}"/>
              </a:ext>
            </a:extLst>
          </p:cNvPr>
          <p:cNvSpPr/>
          <p:nvPr/>
        </p:nvSpPr>
        <p:spPr>
          <a:xfrm>
            <a:off x="0" y="2797811"/>
            <a:ext cx="5546438" cy="822305"/>
          </a:xfrm>
          <a:prstGeom prst="wedgeEllipseCallout">
            <a:avLst/>
          </a:prstGeom>
        </p:spPr>
        <p:style>
          <a:lnRef idx="2">
            <a:schemeClr val="accent1">
              <a:shade val="15000"/>
            </a:schemeClr>
          </a:lnRef>
          <a:fillRef idx="1">
            <a:schemeClr val="accent1"/>
          </a:fillRef>
          <a:effectRef idx="0">
            <a:schemeClr val="accent1"/>
          </a:effectRef>
          <a:fontRef idx="minor">
            <a:schemeClr val="lt1"/>
          </a:fontRef>
        </p:style>
        <p:txBody>
          <a:bodyPr wrap="square" lIns="0" rIns="0" rtlCol="0" anchor="ctr">
            <a:spAutoFit/>
          </a:bodyPr>
          <a:lstStyle/>
          <a:p>
            <a:pPr lvl="2" algn="ctr"/>
            <a:r>
              <a:rPr lang="en-GB" sz="1600" noProof="0" dirty="0">
                <a:solidFill>
                  <a:schemeClr val="tx1">
                    <a:lumMod val="75000"/>
                    <a:lumOff val="25000"/>
                  </a:schemeClr>
                </a:solidFill>
              </a:rPr>
              <a:t>Starter homes to keep young residents in the village</a:t>
            </a:r>
          </a:p>
        </p:txBody>
      </p:sp>
      <p:sp>
        <p:nvSpPr>
          <p:cNvPr id="13" name="Speech Bubble: Oval 12">
            <a:extLst>
              <a:ext uri="{FF2B5EF4-FFF2-40B4-BE49-F238E27FC236}">
                <a16:creationId xmlns:a16="http://schemas.microsoft.com/office/drawing/2014/main" id="{4445C1D8-8A88-7CA4-472D-C8D523FC7F56}"/>
              </a:ext>
            </a:extLst>
          </p:cNvPr>
          <p:cNvSpPr/>
          <p:nvPr/>
        </p:nvSpPr>
        <p:spPr>
          <a:xfrm>
            <a:off x="4207848" y="3513807"/>
            <a:ext cx="5546438" cy="476071"/>
          </a:xfrm>
          <a:prstGeom prst="wedgeEllipseCallout">
            <a:avLst/>
          </a:prstGeom>
        </p:spPr>
        <p:style>
          <a:lnRef idx="2">
            <a:schemeClr val="accent1">
              <a:shade val="15000"/>
            </a:schemeClr>
          </a:lnRef>
          <a:fillRef idx="1">
            <a:schemeClr val="accent1"/>
          </a:fillRef>
          <a:effectRef idx="0">
            <a:schemeClr val="accent1"/>
          </a:effectRef>
          <a:fontRef idx="minor">
            <a:schemeClr val="lt1"/>
          </a:fontRef>
        </p:style>
        <p:txBody>
          <a:bodyPr wrap="square" lIns="0" rIns="0" rtlCol="0" anchor="ctr">
            <a:spAutoFit/>
          </a:bodyPr>
          <a:lstStyle/>
          <a:p>
            <a:pPr lvl="2" algn="ctr"/>
            <a:r>
              <a:rPr lang="en-GB" sz="1600" noProof="0" dirty="0">
                <a:solidFill>
                  <a:schemeClr val="tx1">
                    <a:lumMod val="75000"/>
                    <a:lumOff val="25000"/>
                  </a:schemeClr>
                </a:solidFill>
              </a:rPr>
              <a:t>Not on farmland </a:t>
            </a:r>
          </a:p>
        </p:txBody>
      </p:sp>
      <p:sp>
        <p:nvSpPr>
          <p:cNvPr id="3" name="Speech Bubble: Oval 2">
            <a:extLst>
              <a:ext uri="{FF2B5EF4-FFF2-40B4-BE49-F238E27FC236}">
                <a16:creationId xmlns:a16="http://schemas.microsoft.com/office/drawing/2014/main" id="{15959927-057B-4CA2-ECF6-A6D0B84BEEAE}"/>
              </a:ext>
            </a:extLst>
          </p:cNvPr>
          <p:cNvSpPr/>
          <p:nvPr/>
        </p:nvSpPr>
        <p:spPr>
          <a:xfrm>
            <a:off x="921280" y="5837247"/>
            <a:ext cx="8852774" cy="822305"/>
          </a:xfrm>
          <a:prstGeom prst="wedgeEllipseCallout">
            <a:avLst/>
          </a:prstGeom>
        </p:spPr>
        <p:style>
          <a:lnRef idx="2">
            <a:schemeClr val="accent1">
              <a:shade val="15000"/>
            </a:schemeClr>
          </a:lnRef>
          <a:fillRef idx="1">
            <a:schemeClr val="accent1"/>
          </a:fillRef>
          <a:effectRef idx="0">
            <a:schemeClr val="accent1"/>
          </a:effectRef>
          <a:fontRef idx="minor">
            <a:schemeClr val="lt1"/>
          </a:fontRef>
        </p:style>
        <p:txBody>
          <a:bodyPr wrap="square" lIns="0" rIns="0" rtlCol="0" anchor="ctr">
            <a:spAutoFit/>
          </a:bodyPr>
          <a:lstStyle/>
          <a:p>
            <a:pPr lvl="2" algn="ctr"/>
            <a:r>
              <a:rPr lang="en-GB" sz="1600" noProof="0" dirty="0">
                <a:solidFill>
                  <a:schemeClr val="tx1">
                    <a:lumMod val="75000"/>
                    <a:lumOff val="25000"/>
                  </a:schemeClr>
                </a:solidFill>
              </a:rPr>
              <a:t>Development should be considered where the owner of the site requested it</a:t>
            </a:r>
          </a:p>
        </p:txBody>
      </p:sp>
    </p:spTree>
    <p:extLst>
      <p:ext uri="{BB962C8B-B14F-4D97-AF65-F5344CB8AC3E}">
        <p14:creationId xmlns:p14="http://schemas.microsoft.com/office/powerpoint/2010/main" val="37953884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09EA7EA7-74F5-4EE2-8E3D-1A10308259D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8467"/>
            <a:ext cx="9906001" cy="6866467"/>
            <a:chOff x="0" y="-8467"/>
            <a:chExt cx="12192000" cy="6866467"/>
          </a:xfrm>
        </p:grpSpPr>
        <p:cxnSp>
          <p:nvCxnSpPr>
            <p:cNvPr id="9" name="Straight Connector 8">
              <a:extLst>
                <a:ext uri="{FF2B5EF4-FFF2-40B4-BE49-F238E27FC236}">
                  <a16:creationId xmlns:a16="http://schemas.microsoft.com/office/drawing/2014/main" id="{A5CE79B5-7EE4-424D-AD14-5DEFB61B85C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696C926F-F999-44BA-8D86-9EAB51D6501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1" name="Rectangle 23">
              <a:extLst>
                <a:ext uri="{FF2B5EF4-FFF2-40B4-BE49-F238E27FC236}">
                  <a16:creationId xmlns:a16="http://schemas.microsoft.com/office/drawing/2014/main" id="{248745E7-0AF0-48F9-8E58-2673FC5F4F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noProof="0" dirty="0"/>
            </a:p>
          </p:txBody>
        </p:sp>
        <p:sp>
          <p:nvSpPr>
            <p:cNvPr id="12" name="Rectangle 25">
              <a:extLst>
                <a:ext uri="{FF2B5EF4-FFF2-40B4-BE49-F238E27FC236}">
                  <a16:creationId xmlns:a16="http://schemas.microsoft.com/office/drawing/2014/main" id="{9715E81A-D2E0-4431-9370-4E4A9ECA7F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noProof="0" dirty="0"/>
            </a:p>
          </p:txBody>
        </p:sp>
        <p:sp>
          <p:nvSpPr>
            <p:cNvPr id="13" name="Isosceles Triangle 12">
              <a:extLst>
                <a:ext uri="{FF2B5EF4-FFF2-40B4-BE49-F238E27FC236}">
                  <a16:creationId xmlns:a16="http://schemas.microsoft.com/office/drawing/2014/main" id="{CEDB37A9-282D-4DDB-85AD-B2090A8253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noProof="0" dirty="0"/>
            </a:p>
          </p:txBody>
        </p:sp>
        <p:sp>
          <p:nvSpPr>
            <p:cNvPr id="14" name="Rectangle 27">
              <a:extLst>
                <a:ext uri="{FF2B5EF4-FFF2-40B4-BE49-F238E27FC236}">
                  <a16:creationId xmlns:a16="http://schemas.microsoft.com/office/drawing/2014/main" id="{533D5933-7F91-4F5E-BC31-42FD0E2D8D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noProof="0" dirty="0"/>
            </a:p>
          </p:txBody>
        </p:sp>
        <p:sp>
          <p:nvSpPr>
            <p:cNvPr id="15" name="Rectangle 28">
              <a:extLst>
                <a:ext uri="{FF2B5EF4-FFF2-40B4-BE49-F238E27FC236}">
                  <a16:creationId xmlns:a16="http://schemas.microsoft.com/office/drawing/2014/main" id="{37ADDF68-C9BE-46EA-83DE-2C07DD8396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noProof="0" dirty="0"/>
            </a:p>
          </p:txBody>
        </p:sp>
        <p:sp>
          <p:nvSpPr>
            <p:cNvPr id="16" name="Rectangle 29">
              <a:extLst>
                <a:ext uri="{FF2B5EF4-FFF2-40B4-BE49-F238E27FC236}">
                  <a16:creationId xmlns:a16="http://schemas.microsoft.com/office/drawing/2014/main" id="{10D67396-BABD-48A8-A892-CCB5095FA4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noProof="0" dirty="0"/>
            </a:p>
          </p:txBody>
        </p:sp>
        <p:sp>
          <p:nvSpPr>
            <p:cNvPr id="17" name="Isosceles Triangle 16">
              <a:extLst>
                <a:ext uri="{FF2B5EF4-FFF2-40B4-BE49-F238E27FC236}">
                  <a16:creationId xmlns:a16="http://schemas.microsoft.com/office/drawing/2014/main" id="{626DA82A-72C2-4DF6-9CF0-0D1F6B96B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noProof="0" dirty="0"/>
            </a:p>
          </p:txBody>
        </p:sp>
        <p:sp>
          <p:nvSpPr>
            <p:cNvPr id="18" name="Isosceles Triangle 17">
              <a:extLst>
                <a:ext uri="{FF2B5EF4-FFF2-40B4-BE49-F238E27FC236}">
                  <a16:creationId xmlns:a16="http://schemas.microsoft.com/office/drawing/2014/main" id="{8EE6DC63-4380-4BE0-A68A-8F01162BD1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noProof="0" dirty="0"/>
            </a:p>
          </p:txBody>
        </p:sp>
      </p:grpSp>
      <p:cxnSp>
        <p:nvCxnSpPr>
          <p:cNvPr id="20" name="Straight Connector 19">
            <a:extLst>
              <a:ext uri="{FF2B5EF4-FFF2-40B4-BE49-F238E27FC236}">
                <a16:creationId xmlns:a16="http://schemas.microsoft.com/office/drawing/2014/main" id="{0B5F7E3B-C5F1-40E0-A491-558BAFBC11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46465" y="1460500"/>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1945C94F-4E99-BC57-2B9A-A22195FBB250}"/>
              </a:ext>
            </a:extLst>
          </p:cNvPr>
          <p:cNvSpPr>
            <a:spLocks noGrp="1"/>
          </p:cNvSpPr>
          <p:nvPr>
            <p:ph type="title"/>
          </p:nvPr>
        </p:nvSpPr>
        <p:spPr>
          <a:xfrm>
            <a:off x="522816" y="816638"/>
            <a:ext cx="2735980" cy="5224724"/>
          </a:xfrm>
        </p:spPr>
        <p:txBody>
          <a:bodyPr vert="horz" lIns="91440" tIns="45720" rIns="91440" bIns="45720" rtlCol="0" anchor="ctr">
            <a:normAutofit/>
          </a:bodyPr>
          <a:lstStyle/>
          <a:p>
            <a:r>
              <a:rPr lang="en-GB" b="0" i="0" u="none" strike="noStrike" baseline="0" noProof="0" dirty="0"/>
              <a:t>Design Standards (Q19)</a:t>
            </a:r>
          </a:p>
        </p:txBody>
      </p:sp>
      <p:sp>
        <p:nvSpPr>
          <p:cNvPr id="3" name="Text Placeholder 2">
            <a:extLst>
              <a:ext uri="{FF2B5EF4-FFF2-40B4-BE49-F238E27FC236}">
                <a16:creationId xmlns:a16="http://schemas.microsoft.com/office/drawing/2014/main" id="{060E48F2-899B-3526-C820-B04FFBC1CCFC}"/>
              </a:ext>
            </a:extLst>
          </p:cNvPr>
          <p:cNvSpPr>
            <a:spLocks noGrp="1"/>
          </p:cNvSpPr>
          <p:nvPr>
            <p:ph type="body" idx="1"/>
          </p:nvPr>
        </p:nvSpPr>
        <p:spPr>
          <a:xfrm>
            <a:off x="3781614" y="816638"/>
            <a:ext cx="3753511" cy="5224724"/>
          </a:xfrm>
        </p:spPr>
        <p:txBody>
          <a:bodyPr vert="horz" lIns="91440" tIns="45720" rIns="91440" bIns="45720" rtlCol="0" anchor="ctr">
            <a:normAutofit/>
          </a:bodyPr>
          <a:lstStyle/>
          <a:p>
            <a:r>
              <a:rPr lang="en-GB" b="0" i="0" u="none" strike="noStrike" baseline="0" noProof="0" dirty="0"/>
              <a:t>Popular: Features in keeps; Rainwater harvesting; Hedgerows; Biodiversity in gardens</a:t>
            </a:r>
          </a:p>
          <a:p>
            <a:r>
              <a:rPr lang="en-GB" b="0" i="0" u="none" strike="noStrike" baseline="0" noProof="0" dirty="0"/>
              <a:t>Unpopular: Wooden window frames; Integrated bicycle stands; Dormer windows; pitched roofs; space for home working</a:t>
            </a:r>
          </a:p>
          <a:p>
            <a:pPr lvl="1"/>
            <a:r>
              <a:rPr lang="en-GB" b="0" i="0" u="none" strike="noStrike" baseline="0" noProof="0" dirty="0"/>
              <a:t>Most answers were “yes”</a:t>
            </a:r>
          </a:p>
          <a:p>
            <a:r>
              <a:rPr lang="en-GB" b="0" i="0" u="none" strike="noStrike" baseline="0" noProof="0" dirty="0"/>
              <a:t>Seeking quality, care, sustainability, climate resilience, consistency</a:t>
            </a:r>
          </a:p>
        </p:txBody>
      </p:sp>
    </p:spTree>
    <p:extLst>
      <p:ext uri="{BB962C8B-B14F-4D97-AF65-F5344CB8AC3E}">
        <p14:creationId xmlns:p14="http://schemas.microsoft.com/office/powerpoint/2010/main" val="13940867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EBC2D5-5484-0FE1-28C7-7A8DA512589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0DE080C-5AED-72A6-B4FF-20C56B1AAABF}"/>
              </a:ext>
            </a:extLst>
          </p:cNvPr>
          <p:cNvSpPr>
            <a:spLocks noGrp="1"/>
          </p:cNvSpPr>
          <p:nvPr>
            <p:ph type="title"/>
          </p:nvPr>
        </p:nvSpPr>
        <p:spPr/>
        <p:txBody>
          <a:bodyPr vert="horz" lIns="91440" tIns="45720" rIns="91440" bIns="45720" rtlCol="0" anchor="t">
            <a:normAutofit/>
          </a:bodyPr>
          <a:lstStyle/>
          <a:p>
            <a:r>
              <a:rPr lang="en-GB" b="0" i="0" u="none" strike="noStrike" baseline="0" noProof="0" dirty="0"/>
              <a:t>Comments</a:t>
            </a:r>
          </a:p>
        </p:txBody>
      </p:sp>
      <p:sp>
        <p:nvSpPr>
          <p:cNvPr id="6" name="Speech Bubble: Oval 5">
            <a:extLst>
              <a:ext uri="{FF2B5EF4-FFF2-40B4-BE49-F238E27FC236}">
                <a16:creationId xmlns:a16="http://schemas.microsoft.com/office/drawing/2014/main" id="{7F399CB2-0BEE-9B7E-1C45-8C401A2317B0}"/>
              </a:ext>
            </a:extLst>
          </p:cNvPr>
          <p:cNvSpPr/>
          <p:nvPr/>
        </p:nvSpPr>
        <p:spPr>
          <a:xfrm>
            <a:off x="3061264" y="2144803"/>
            <a:ext cx="5309474" cy="2207240"/>
          </a:xfrm>
          <a:prstGeom prst="wedgeEllipseCallout">
            <a:avLst/>
          </a:prstGeom>
        </p:spPr>
        <p:style>
          <a:lnRef idx="2">
            <a:schemeClr val="accent1">
              <a:shade val="15000"/>
            </a:schemeClr>
          </a:lnRef>
          <a:fillRef idx="1">
            <a:schemeClr val="accent1"/>
          </a:fillRef>
          <a:effectRef idx="0">
            <a:schemeClr val="accent1"/>
          </a:effectRef>
          <a:fontRef idx="minor">
            <a:schemeClr val="lt1"/>
          </a:fontRef>
        </p:style>
        <p:txBody>
          <a:bodyPr wrap="square" lIns="0" rIns="0" rtlCol="0" anchor="ctr">
            <a:spAutoFit/>
          </a:bodyPr>
          <a:lstStyle/>
          <a:p>
            <a:pPr lvl="2" algn="ctr"/>
            <a:r>
              <a:rPr lang="en-GB" sz="1600" noProof="0" dirty="0">
                <a:solidFill>
                  <a:schemeClr val="tx1">
                    <a:lumMod val="75000"/>
                    <a:lumOff val="25000"/>
                  </a:schemeClr>
                </a:solidFill>
              </a:rPr>
              <a:t>No more housing, there is so much locally, the infrastructure does not support it i.e. roadways etc, It will soon be part of one big urban sprawl</a:t>
            </a:r>
          </a:p>
        </p:txBody>
      </p:sp>
      <p:sp>
        <p:nvSpPr>
          <p:cNvPr id="10" name="Speech Bubble: Oval 9">
            <a:extLst>
              <a:ext uri="{FF2B5EF4-FFF2-40B4-BE49-F238E27FC236}">
                <a16:creationId xmlns:a16="http://schemas.microsoft.com/office/drawing/2014/main" id="{71969457-4EB1-C1F3-40D3-BC128F09C1DE}"/>
              </a:ext>
            </a:extLst>
          </p:cNvPr>
          <p:cNvSpPr/>
          <p:nvPr/>
        </p:nvSpPr>
        <p:spPr>
          <a:xfrm>
            <a:off x="288045" y="1322498"/>
            <a:ext cx="5546438" cy="822305"/>
          </a:xfrm>
          <a:prstGeom prst="wedgeEllipseCallout">
            <a:avLst/>
          </a:prstGeom>
        </p:spPr>
        <p:style>
          <a:lnRef idx="2">
            <a:schemeClr val="accent1">
              <a:shade val="15000"/>
            </a:schemeClr>
          </a:lnRef>
          <a:fillRef idx="1">
            <a:schemeClr val="accent1"/>
          </a:fillRef>
          <a:effectRef idx="0">
            <a:schemeClr val="accent1"/>
          </a:effectRef>
          <a:fontRef idx="minor">
            <a:schemeClr val="lt1"/>
          </a:fontRef>
        </p:style>
        <p:txBody>
          <a:bodyPr wrap="square" lIns="0" rIns="0" rtlCol="0" anchor="ctr">
            <a:spAutoFit/>
          </a:bodyPr>
          <a:lstStyle/>
          <a:p>
            <a:pPr lvl="2" algn="ctr"/>
            <a:r>
              <a:rPr lang="en-GB" sz="1600" noProof="0" dirty="0">
                <a:solidFill>
                  <a:schemeClr val="tx1">
                    <a:lumMod val="75000"/>
                    <a:lumOff val="25000"/>
                  </a:schemeClr>
                </a:solidFill>
              </a:rPr>
              <a:t>All development to be looked at on a case by case basis </a:t>
            </a:r>
          </a:p>
        </p:txBody>
      </p:sp>
      <p:sp>
        <p:nvSpPr>
          <p:cNvPr id="11" name="Speech Bubble: Oval 10">
            <a:extLst>
              <a:ext uri="{FF2B5EF4-FFF2-40B4-BE49-F238E27FC236}">
                <a16:creationId xmlns:a16="http://schemas.microsoft.com/office/drawing/2014/main" id="{20EB8D41-1AFE-0579-5C89-42038B336282}"/>
              </a:ext>
            </a:extLst>
          </p:cNvPr>
          <p:cNvSpPr/>
          <p:nvPr/>
        </p:nvSpPr>
        <p:spPr>
          <a:xfrm>
            <a:off x="288045" y="4566446"/>
            <a:ext cx="5546438" cy="1861006"/>
          </a:xfrm>
          <a:prstGeom prst="wedgeEllipseCallout">
            <a:avLst/>
          </a:prstGeom>
        </p:spPr>
        <p:style>
          <a:lnRef idx="2">
            <a:schemeClr val="accent1">
              <a:shade val="15000"/>
            </a:schemeClr>
          </a:lnRef>
          <a:fillRef idx="1">
            <a:schemeClr val="accent1"/>
          </a:fillRef>
          <a:effectRef idx="0">
            <a:schemeClr val="accent1"/>
          </a:effectRef>
          <a:fontRef idx="minor">
            <a:schemeClr val="lt1"/>
          </a:fontRef>
        </p:style>
        <p:txBody>
          <a:bodyPr wrap="square" lIns="0" rIns="0" rtlCol="0" anchor="ctr">
            <a:spAutoFit/>
          </a:bodyPr>
          <a:lstStyle/>
          <a:p>
            <a:pPr lvl="2" algn="ctr"/>
            <a:r>
              <a:rPr lang="en-GB" sz="1600" noProof="0" dirty="0">
                <a:solidFill>
                  <a:schemeClr val="tx1">
                    <a:lumMod val="75000"/>
                    <a:lumOff val="25000"/>
                  </a:schemeClr>
                </a:solidFill>
              </a:rPr>
              <a:t>Seems pointless section as we will have no say. Building regs etc. Some of the questions are non-sensical. I have commented on section I consider relevant </a:t>
            </a:r>
          </a:p>
        </p:txBody>
      </p:sp>
    </p:spTree>
    <p:extLst>
      <p:ext uri="{BB962C8B-B14F-4D97-AF65-F5344CB8AC3E}">
        <p14:creationId xmlns:p14="http://schemas.microsoft.com/office/powerpoint/2010/main" val="34971460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88C9B83F-64CD-41C1-925F-A08801FFD0B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8467"/>
            <a:ext cx="9906001" cy="6866467"/>
            <a:chOff x="0" y="-8467"/>
            <a:chExt cx="12192000" cy="6866467"/>
          </a:xfrm>
        </p:grpSpPr>
        <p:cxnSp>
          <p:nvCxnSpPr>
            <p:cNvPr id="5" name="Straight Connector 4">
              <a:extLst>
                <a:ext uri="{FF2B5EF4-FFF2-40B4-BE49-F238E27FC236}">
                  <a16:creationId xmlns:a16="http://schemas.microsoft.com/office/drawing/2014/main" id="{E1655065-0BD7-4422-BEC0-4401E998090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4DDD90AC-ABEC-4A76-9C9C-AD0A5F8FC7F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1" name="Rectangle 23">
              <a:extLst>
                <a:ext uri="{FF2B5EF4-FFF2-40B4-BE49-F238E27FC236}">
                  <a16:creationId xmlns:a16="http://schemas.microsoft.com/office/drawing/2014/main" id="{21A8AFEF-EC50-4C0B-9C64-814B76C820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noProof="0" dirty="0"/>
            </a:p>
          </p:txBody>
        </p:sp>
        <p:sp>
          <p:nvSpPr>
            <p:cNvPr id="7" name="Rectangle 25">
              <a:extLst>
                <a:ext uri="{FF2B5EF4-FFF2-40B4-BE49-F238E27FC236}">
                  <a16:creationId xmlns:a16="http://schemas.microsoft.com/office/drawing/2014/main" id="{CAFAA800-E117-4357-84E4-56B63EA03E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noProof="0" dirty="0"/>
            </a:p>
          </p:txBody>
        </p:sp>
        <p:sp>
          <p:nvSpPr>
            <p:cNvPr id="23" name="Isosceles Triangle 22">
              <a:extLst>
                <a:ext uri="{FF2B5EF4-FFF2-40B4-BE49-F238E27FC236}">
                  <a16:creationId xmlns:a16="http://schemas.microsoft.com/office/drawing/2014/main" id="{8DDFC9F4-3B45-402D-8AD7-60B3F08ED7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noProof="0" dirty="0"/>
            </a:p>
          </p:txBody>
        </p:sp>
        <p:sp>
          <p:nvSpPr>
            <p:cNvPr id="25" name="Rectangle 27">
              <a:extLst>
                <a:ext uri="{FF2B5EF4-FFF2-40B4-BE49-F238E27FC236}">
                  <a16:creationId xmlns:a16="http://schemas.microsoft.com/office/drawing/2014/main" id="{F26A0854-FBE4-4587-B349-06BE192BD7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noProof="0" dirty="0"/>
            </a:p>
          </p:txBody>
        </p:sp>
        <p:sp>
          <p:nvSpPr>
            <p:cNvPr id="27" name="Rectangle 28">
              <a:extLst>
                <a:ext uri="{FF2B5EF4-FFF2-40B4-BE49-F238E27FC236}">
                  <a16:creationId xmlns:a16="http://schemas.microsoft.com/office/drawing/2014/main" id="{54A9C4C6-FF7D-470E-BFCA-CE4F60A1F0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noProof="0" dirty="0"/>
            </a:p>
          </p:txBody>
        </p:sp>
        <p:sp>
          <p:nvSpPr>
            <p:cNvPr id="29" name="Rectangle 29">
              <a:extLst>
                <a:ext uri="{FF2B5EF4-FFF2-40B4-BE49-F238E27FC236}">
                  <a16:creationId xmlns:a16="http://schemas.microsoft.com/office/drawing/2014/main" id="{B1721EA8-4871-45D4-B78F-AE805A3004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noProof="0" dirty="0"/>
            </a:p>
          </p:txBody>
        </p:sp>
        <p:sp>
          <p:nvSpPr>
            <p:cNvPr id="31" name="Isosceles Triangle 30">
              <a:extLst>
                <a:ext uri="{FF2B5EF4-FFF2-40B4-BE49-F238E27FC236}">
                  <a16:creationId xmlns:a16="http://schemas.microsoft.com/office/drawing/2014/main" id="{E5763971-E3A3-45C6-9BA8-2E032C7A55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noProof="0" dirty="0"/>
            </a:p>
          </p:txBody>
        </p:sp>
        <p:sp>
          <p:nvSpPr>
            <p:cNvPr id="33" name="Isosceles Triangle 32">
              <a:extLst>
                <a:ext uri="{FF2B5EF4-FFF2-40B4-BE49-F238E27FC236}">
                  <a16:creationId xmlns:a16="http://schemas.microsoft.com/office/drawing/2014/main" id="{32752E94-0E01-4AF5-A43A-F2FAD8737C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noProof="0" dirty="0"/>
            </a:p>
          </p:txBody>
        </p:sp>
      </p:grpSp>
      <p:pic>
        <p:nvPicPr>
          <p:cNvPr id="4" name="Picture 3" descr="Cornfields with bright sky">
            <a:extLst>
              <a:ext uri="{FF2B5EF4-FFF2-40B4-BE49-F238E27FC236}">
                <a16:creationId xmlns:a16="http://schemas.microsoft.com/office/drawing/2014/main" id="{4B65FB85-04C1-2C46-8055-0B342FEB0653}"/>
              </a:ext>
            </a:extLst>
          </p:cNvPr>
          <p:cNvPicPr>
            <a:picLocks noChangeAspect="1"/>
          </p:cNvPicPr>
          <p:nvPr/>
        </p:nvPicPr>
        <p:blipFill>
          <a:blip r:embed="rId3"/>
          <a:srcRect l="17097" r="20253" b="-2"/>
          <a:stretch>
            <a:fillRect/>
          </a:stretch>
        </p:blipFill>
        <p:spPr>
          <a:xfrm>
            <a:off x="3469256" y="-1"/>
            <a:ext cx="6436744"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2" name="Title 1">
            <a:extLst>
              <a:ext uri="{FF2B5EF4-FFF2-40B4-BE49-F238E27FC236}">
                <a16:creationId xmlns:a16="http://schemas.microsoft.com/office/drawing/2014/main" id="{F1A8835B-37F9-D90C-0401-BD0062923426}"/>
              </a:ext>
            </a:extLst>
          </p:cNvPr>
          <p:cNvSpPr>
            <a:spLocks noGrp="1"/>
          </p:cNvSpPr>
          <p:nvPr>
            <p:ph type="title"/>
          </p:nvPr>
        </p:nvSpPr>
        <p:spPr>
          <a:xfrm>
            <a:off x="543453" y="1678666"/>
            <a:ext cx="3929419" cy="2369093"/>
          </a:xfrm>
        </p:spPr>
        <p:txBody>
          <a:bodyPr vert="horz" lIns="91440" tIns="45720" rIns="91440" bIns="45720" rtlCol="0" anchor="b">
            <a:normAutofit/>
          </a:bodyPr>
          <a:lstStyle/>
          <a:p>
            <a:r>
              <a:rPr lang="en-GB" sz="4000" b="0" i="0" u="none" strike="noStrike" baseline="0" noProof="0" dirty="0"/>
              <a:t>Rural Economy and Facilities</a:t>
            </a:r>
          </a:p>
        </p:txBody>
      </p:sp>
      <p:cxnSp>
        <p:nvCxnSpPr>
          <p:cNvPr id="20" name="Straight Connector 19">
            <a:extLst>
              <a:ext uri="{FF2B5EF4-FFF2-40B4-BE49-F238E27FC236}">
                <a16:creationId xmlns:a16="http://schemas.microsoft.com/office/drawing/2014/main" id="{A57C1A16-B8AB-4D99-A195-A38F556A648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613947" y="0"/>
            <a:ext cx="9906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F8A9B20B-D1DD-4573-B5EC-55802951923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033029" y="3681413"/>
            <a:ext cx="3870391"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a:extLst>
              <a:ext uri="{FF2B5EF4-FFF2-40B4-BE49-F238E27FC236}">
                <a16:creationId xmlns:a16="http://schemas.microsoft.com/office/drawing/2014/main" id="{66D61E08-70C3-48D8-BEA0-787111DC30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59949" y="-8467"/>
            <a:ext cx="2443471"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noProof="0" dirty="0"/>
          </a:p>
        </p:txBody>
      </p:sp>
      <p:sp>
        <p:nvSpPr>
          <p:cNvPr id="26" name="Rectangle 25">
            <a:extLst>
              <a:ext uri="{FF2B5EF4-FFF2-40B4-BE49-F238E27FC236}">
                <a16:creationId xmlns:a16="http://schemas.microsoft.com/office/drawing/2014/main" id="{FC55298F-0AE5-478E-AD2B-03C2614C58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02796" y="-8467"/>
            <a:ext cx="2103204"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noProof="0" dirty="0"/>
          </a:p>
        </p:txBody>
      </p:sp>
      <p:sp>
        <p:nvSpPr>
          <p:cNvPr id="28" name="Isosceles Triangle 24">
            <a:extLst>
              <a:ext uri="{FF2B5EF4-FFF2-40B4-BE49-F238E27FC236}">
                <a16:creationId xmlns:a16="http://schemas.microsoft.com/office/drawing/2014/main" id="{C180E4EA-0B63-4779-A895-7E90E71088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57520" y="3048000"/>
            <a:ext cx="2648480"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noProof="0" dirty="0"/>
          </a:p>
        </p:txBody>
      </p:sp>
      <p:sp>
        <p:nvSpPr>
          <p:cNvPr id="30" name="Rectangle 27">
            <a:extLst>
              <a:ext uri="{FF2B5EF4-FFF2-40B4-BE49-F238E27FC236}">
                <a16:creationId xmlns:a16="http://schemas.microsoft.com/office/drawing/2014/main" id="{CEE01D9D-3DE8-4EED-B0D3-8F3C79CC76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84281" y="-8467"/>
            <a:ext cx="2319140"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noProof="0" dirty="0"/>
          </a:p>
        </p:txBody>
      </p:sp>
      <p:sp>
        <p:nvSpPr>
          <p:cNvPr id="32" name="Rectangle 28">
            <a:extLst>
              <a:ext uri="{FF2B5EF4-FFF2-40B4-BE49-F238E27FC236}">
                <a16:creationId xmlns:a16="http://schemas.microsoft.com/office/drawing/2014/main" id="{89AF5CE9-607F-43F4-8983-DCD6DA4051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55218" y="-8467"/>
            <a:ext cx="1048201"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noProof="0" dirty="0"/>
          </a:p>
        </p:txBody>
      </p:sp>
      <p:sp>
        <p:nvSpPr>
          <p:cNvPr id="34" name="Rectangle 29">
            <a:extLst>
              <a:ext uri="{FF2B5EF4-FFF2-40B4-BE49-F238E27FC236}">
                <a16:creationId xmlns:a16="http://schemas.microsoft.com/office/drawing/2014/main" id="{6EEA2DBD-9E1E-4521-8C01-F32AD18A89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87936" y="-8467"/>
            <a:ext cx="1015483"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noProof="0" dirty="0"/>
          </a:p>
        </p:txBody>
      </p:sp>
      <p:sp>
        <p:nvSpPr>
          <p:cNvPr id="36" name="Isosceles Triangle 29">
            <a:extLst>
              <a:ext uri="{FF2B5EF4-FFF2-40B4-BE49-F238E27FC236}">
                <a16:creationId xmlns:a16="http://schemas.microsoft.com/office/drawing/2014/main" id="{15BBD2C1-BA9B-46A9-A27A-33498B1692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26978" y="3589867"/>
            <a:ext cx="1476442"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noProof="0" dirty="0"/>
          </a:p>
        </p:txBody>
      </p:sp>
    </p:spTree>
    <p:extLst>
      <p:ext uri="{BB962C8B-B14F-4D97-AF65-F5344CB8AC3E}">
        <p14:creationId xmlns:p14="http://schemas.microsoft.com/office/powerpoint/2010/main" val="2231123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62FCBB-3444-7ED8-FABC-F59A904955DD}"/>
              </a:ext>
            </a:extLst>
          </p:cNvPr>
          <p:cNvSpPr>
            <a:spLocks noGrp="1"/>
          </p:cNvSpPr>
          <p:nvPr>
            <p:ph type="title"/>
          </p:nvPr>
        </p:nvSpPr>
        <p:spPr/>
        <p:txBody>
          <a:bodyPr vert="horz" lIns="91440" tIns="45720" rIns="91440" bIns="45720" rtlCol="0" anchor="t">
            <a:normAutofit/>
          </a:bodyPr>
          <a:lstStyle/>
          <a:p>
            <a:r>
              <a:rPr lang="en-GB" sz="3600" noProof="0" dirty="0"/>
              <a:t>Areas for development</a:t>
            </a:r>
          </a:p>
        </p:txBody>
      </p:sp>
      <p:sp>
        <p:nvSpPr>
          <p:cNvPr id="3" name="Text Placeholder 2">
            <a:extLst>
              <a:ext uri="{FF2B5EF4-FFF2-40B4-BE49-F238E27FC236}">
                <a16:creationId xmlns:a16="http://schemas.microsoft.com/office/drawing/2014/main" id="{8B943AF9-739F-9CEB-2EE1-5202A856951F}"/>
              </a:ext>
            </a:extLst>
          </p:cNvPr>
          <p:cNvSpPr>
            <a:spLocks noGrp="1"/>
          </p:cNvSpPr>
          <p:nvPr>
            <p:ph type="body" sz="half" idx="2"/>
          </p:nvPr>
        </p:nvSpPr>
        <p:spPr>
          <a:xfrm>
            <a:off x="660399" y="1300015"/>
            <a:ext cx="6876690" cy="4064000"/>
          </a:xfrm>
        </p:spPr>
        <p:txBody>
          <a:bodyPr vert="horz" lIns="91440" tIns="45720" rIns="91440" bIns="45720" rtlCol="0">
            <a:normAutofit/>
          </a:bodyPr>
          <a:lstStyle/>
          <a:p>
            <a:pPr marL="342900" indent="-342900">
              <a:buChar char=""/>
            </a:pPr>
            <a:r>
              <a:rPr lang="en-GB" sz="1800" noProof="0" dirty="0"/>
              <a:t>Respondents are highly supportive of land being developed for farming, horticulture, equestrian and farm / village shopping (Q20)</a:t>
            </a:r>
          </a:p>
          <a:p>
            <a:pPr marL="742950" lvl="1" indent="-285750">
              <a:buChar char=""/>
            </a:pPr>
            <a:r>
              <a:rPr lang="en-GB" sz="1600" noProof="0" dirty="0"/>
              <a:t>Some comments about the pre-existing farm shop and failure of previous village shop</a:t>
            </a:r>
          </a:p>
          <a:p>
            <a:pPr marL="342900" indent="-342900">
              <a:buChar char=""/>
            </a:pPr>
            <a:r>
              <a:rPr lang="en-GB" sz="1800" noProof="0" dirty="0"/>
              <a:t>Respondents are unsupportive tourism and renewable energy</a:t>
            </a:r>
          </a:p>
          <a:p>
            <a:pPr marL="342900" indent="-342900">
              <a:buChar char=""/>
            </a:pPr>
            <a:r>
              <a:rPr lang="en-GB" sz="1800" noProof="0" dirty="0"/>
              <a:t>All respondents want Best &amp; Most Versatile (BMV) farmland protected for agricultural use (Q22)</a:t>
            </a:r>
          </a:p>
        </p:txBody>
      </p:sp>
      <p:graphicFrame>
        <p:nvGraphicFramePr>
          <p:cNvPr id="8" name="Content Placeholder 7">
            <a:extLst>
              <a:ext uri="{FF2B5EF4-FFF2-40B4-BE49-F238E27FC236}">
                <a16:creationId xmlns:a16="http://schemas.microsoft.com/office/drawing/2014/main" id="{FAA6BB87-7ED7-E9DA-2EC0-1DDB89AB91D6}"/>
              </a:ext>
            </a:extLst>
          </p:cNvPr>
          <p:cNvGraphicFramePr>
            <a:graphicFrameLocks noGrp="1"/>
          </p:cNvGraphicFramePr>
          <p:nvPr>
            <p:ph idx="1"/>
            <p:extLst>
              <p:ext uri="{D42A27DB-BD31-4B8C-83A1-F6EECF244321}">
                <p14:modId xmlns:p14="http://schemas.microsoft.com/office/powerpoint/2010/main" val="4006242795"/>
              </p:ext>
            </p:extLst>
          </p:nvPr>
        </p:nvGraphicFramePr>
        <p:xfrm>
          <a:off x="2264388" y="4057502"/>
          <a:ext cx="3668712" cy="26130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67221377"/>
      </p:ext>
    </p:extLst>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7" name="Group 36">
            <a:extLst>
              <a:ext uri="{FF2B5EF4-FFF2-40B4-BE49-F238E27FC236}">
                <a16:creationId xmlns:a16="http://schemas.microsoft.com/office/drawing/2014/main" id="{1F2B4773-3207-44CC-B7AC-892B7049821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8467"/>
            <a:ext cx="9906001" cy="6866467"/>
            <a:chOff x="0" y="-8467"/>
            <a:chExt cx="12192000" cy="6866467"/>
          </a:xfrm>
        </p:grpSpPr>
        <p:cxnSp>
          <p:nvCxnSpPr>
            <p:cNvPr id="38" name="Straight Connector 37">
              <a:extLst>
                <a:ext uri="{FF2B5EF4-FFF2-40B4-BE49-F238E27FC236}">
                  <a16:creationId xmlns:a16="http://schemas.microsoft.com/office/drawing/2014/main" id="{2B8267CA-A7A5-4E11-9D92-4EAC3DD3E80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39" name="Straight Connector 38">
              <a:extLst>
                <a:ext uri="{FF2B5EF4-FFF2-40B4-BE49-F238E27FC236}">
                  <a16:creationId xmlns:a16="http://schemas.microsoft.com/office/drawing/2014/main" id="{E83D61B5-C6B4-4A4B-85AD-FEE7A54912C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40" name="Rectangle 23">
              <a:extLst>
                <a:ext uri="{FF2B5EF4-FFF2-40B4-BE49-F238E27FC236}">
                  <a16:creationId xmlns:a16="http://schemas.microsoft.com/office/drawing/2014/main" id="{A0B67FE4-688F-4497-8BFD-157613A697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noProof="0" dirty="0"/>
            </a:p>
          </p:txBody>
        </p:sp>
        <p:sp>
          <p:nvSpPr>
            <p:cNvPr id="41" name="Rectangle 25">
              <a:extLst>
                <a:ext uri="{FF2B5EF4-FFF2-40B4-BE49-F238E27FC236}">
                  <a16:creationId xmlns:a16="http://schemas.microsoft.com/office/drawing/2014/main" id="{3BF5BE1A-9BAC-4581-A82B-FD8FE31595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noProof="0" dirty="0"/>
            </a:p>
          </p:txBody>
        </p:sp>
        <p:sp>
          <p:nvSpPr>
            <p:cNvPr id="42" name="Isosceles Triangle 41">
              <a:extLst>
                <a:ext uri="{FF2B5EF4-FFF2-40B4-BE49-F238E27FC236}">
                  <a16:creationId xmlns:a16="http://schemas.microsoft.com/office/drawing/2014/main" id="{971E5644-6772-414A-8199-E30BFB02A5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noProof="0" dirty="0"/>
            </a:p>
          </p:txBody>
        </p:sp>
        <p:sp>
          <p:nvSpPr>
            <p:cNvPr id="43" name="Rectangle 27">
              <a:extLst>
                <a:ext uri="{FF2B5EF4-FFF2-40B4-BE49-F238E27FC236}">
                  <a16:creationId xmlns:a16="http://schemas.microsoft.com/office/drawing/2014/main" id="{E8246D50-BB0C-408E-93FD-7B8D63A7F7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noProof="0" dirty="0"/>
            </a:p>
          </p:txBody>
        </p:sp>
        <p:sp>
          <p:nvSpPr>
            <p:cNvPr id="44" name="Rectangle 28">
              <a:extLst>
                <a:ext uri="{FF2B5EF4-FFF2-40B4-BE49-F238E27FC236}">
                  <a16:creationId xmlns:a16="http://schemas.microsoft.com/office/drawing/2014/main" id="{AFBC5D22-68C1-44FB-8181-CB84ECAA83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noProof="0" dirty="0"/>
            </a:p>
          </p:txBody>
        </p:sp>
        <p:sp>
          <p:nvSpPr>
            <p:cNvPr id="45" name="Rectangle 29">
              <a:extLst>
                <a:ext uri="{FF2B5EF4-FFF2-40B4-BE49-F238E27FC236}">
                  <a16:creationId xmlns:a16="http://schemas.microsoft.com/office/drawing/2014/main" id="{FB6D0FCE-FBDB-4655-A1A7-640B1E86B5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noProof="0" dirty="0"/>
            </a:p>
          </p:txBody>
        </p:sp>
        <p:sp>
          <p:nvSpPr>
            <p:cNvPr id="46" name="Isosceles Triangle 45">
              <a:extLst>
                <a:ext uri="{FF2B5EF4-FFF2-40B4-BE49-F238E27FC236}">
                  <a16:creationId xmlns:a16="http://schemas.microsoft.com/office/drawing/2014/main" id="{BC8157DF-FD90-4AD6-B803-3AC0ACD8E6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noProof="0" dirty="0"/>
            </a:p>
          </p:txBody>
        </p:sp>
        <p:sp>
          <p:nvSpPr>
            <p:cNvPr id="47" name="Isosceles Triangle 46">
              <a:extLst>
                <a:ext uri="{FF2B5EF4-FFF2-40B4-BE49-F238E27FC236}">
                  <a16:creationId xmlns:a16="http://schemas.microsoft.com/office/drawing/2014/main" id="{3548B067-9D63-4D21-92EF-CBC9E6338C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noProof="0" dirty="0"/>
            </a:p>
          </p:txBody>
        </p:sp>
      </p:grpSp>
      <p:sp>
        <p:nvSpPr>
          <p:cNvPr id="2" name="Title 1">
            <a:extLst>
              <a:ext uri="{FF2B5EF4-FFF2-40B4-BE49-F238E27FC236}">
                <a16:creationId xmlns:a16="http://schemas.microsoft.com/office/drawing/2014/main" id="{47C70AF0-45AD-4F1C-9176-F2BC3D879801}"/>
              </a:ext>
            </a:extLst>
          </p:cNvPr>
          <p:cNvSpPr>
            <a:spLocks noGrp="1"/>
          </p:cNvSpPr>
          <p:nvPr>
            <p:ph type="title"/>
          </p:nvPr>
        </p:nvSpPr>
        <p:spPr>
          <a:xfrm>
            <a:off x="549855" y="609600"/>
            <a:ext cx="5483173" cy="1320800"/>
          </a:xfrm>
        </p:spPr>
        <p:txBody>
          <a:bodyPr vert="horz" lIns="91440" tIns="45720" rIns="91440" bIns="45720" rtlCol="0" anchor="ctr">
            <a:normAutofit/>
          </a:bodyPr>
          <a:lstStyle/>
          <a:p>
            <a:r>
              <a:rPr lang="en-GB" sz="3600" noProof="0" dirty="0"/>
              <a:t>General Information</a:t>
            </a:r>
          </a:p>
        </p:txBody>
      </p:sp>
      <p:sp>
        <p:nvSpPr>
          <p:cNvPr id="3" name="Text Placeholder 2">
            <a:extLst>
              <a:ext uri="{FF2B5EF4-FFF2-40B4-BE49-F238E27FC236}">
                <a16:creationId xmlns:a16="http://schemas.microsoft.com/office/drawing/2014/main" id="{4F7D842A-B29A-A4F7-19E7-79AB9E5EDFFC}"/>
              </a:ext>
            </a:extLst>
          </p:cNvPr>
          <p:cNvSpPr>
            <a:spLocks noGrp="1"/>
          </p:cNvSpPr>
          <p:nvPr>
            <p:ph type="body" sz="half" idx="2"/>
          </p:nvPr>
        </p:nvSpPr>
        <p:spPr>
          <a:xfrm>
            <a:off x="556698" y="2160589"/>
            <a:ext cx="3023244" cy="3560733"/>
          </a:xfrm>
        </p:spPr>
        <p:txBody>
          <a:bodyPr vert="horz" lIns="91440" tIns="45720" rIns="91440" bIns="45720" rtlCol="0">
            <a:normAutofit/>
          </a:bodyPr>
          <a:lstStyle/>
          <a:p>
            <a:pPr>
              <a:buFont typeface="Wingdings 3" charset="2"/>
              <a:buChar char=""/>
            </a:pPr>
            <a:r>
              <a:rPr lang="en-GB" b="0" i="0" u="none" strike="noStrike" baseline="0" noProof="0" dirty="0"/>
              <a:t>71 Replies (Q1)</a:t>
            </a:r>
          </a:p>
          <a:p>
            <a:pPr>
              <a:buFont typeface="Wingdings 3" charset="2"/>
              <a:buChar char=""/>
            </a:pPr>
            <a:r>
              <a:rPr lang="en-GB" b="0" i="0" u="none" strike="noStrike" baseline="0" noProof="0" dirty="0"/>
              <a:t>125 residents (Q4)</a:t>
            </a:r>
          </a:p>
          <a:p>
            <a:pPr>
              <a:buFont typeface="Wingdings 3" charset="2"/>
              <a:buChar char=""/>
            </a:pPr>
            <a:r>
              <a:rPr lang="en-GB" b="0" i="0" u="none" strike="noStrike" baseline="0" noProof="0" dirty="0"/>
              <a:t>23% &lt; 50 yrs old ; 42% 50-70 ; 35% &gt; 70 (Q4)</a:t>
            </a:r>
          </a:p>
          <a:p>
            <a:pPr>
              <a:buFont typeface="Wingdings 3" charset="2"/>
              <a:buChar char=""/>
            </a:pPr>
            <a:r>
              <a:rPr lang="en-GB" b="0" i="0" u="none" strike="noStrike" baseline="0" noProof="0" dirty="0"/>
              <a:t>Broad representation across the village (Q3)</a:t>
            </a:r>
            <a:endParaRPr lang="en-GB" b="0" i="1" u="none" strike="noStrike" baseline="0" noProof="0" dirty="0"/>
          </a:p>
          <a:p>
            <a:pPr>
              <a:buFont typeface="Wingdings 3" charset="2"/>
              <a:buChar char=""/>
            </a:pPr>
            <a:r>
              <a:rPr lang="en-GB" b="0" i="0" u="none" strike="noStrike" baseline="0" noProof="0" dirty="0"/>
              <a:t>94% of respondents support the Neighbourhood Plan process (Q1)</a:t>
            </a:r>
          </a:p>
          <a:p>
            <a:pPr lvl="1">
              <a:buFont typeface="Wingdings 3" charset="2"/>
              <a:buChar char=""/>
            </a:pPr>
            <a:r>
              <a:rPr lang="en-GB" b="0" i="0" u="none" strike="noStrike" baseline="0" noProof="0" dirty="0"/>
              <a:t>Differing levels of engagement and availability (Q2)</a:t>
            </a:r>
          </a:p>
          <a:p>
            <a:pPr lvl="1">
              <a:buFont typeface="Wingdings 3" charset="2"/>
              <a:buChar char=""/>
            </a:pPr>
            <a:endParaRPr lang="en-GB" b="0" i="0" u="none" strike="noStrike" baseline="0" noProof="0" dirty="0"/>
          </a:p>
        </p:txBody>
      </p:sp>
      <p:graphicFrame>
        <p:nvGraphicFramePr>
          <p:cNvPr id="33" name="Content Placeholder 32">
            <a:extLst>
              <a:ext uri="{FF2B5EF4-FFF2-40B4-BE49-F238E27FC236}">
                <a16:creationId xmlns:a16="http://schemas.microsoft.com/office/drawing/2014/main" id="{C67BA4A9-AEBD-538B-EDF1-29FC9DB77162}"/>
              </a:ext>
            </a:extLst>
          </p:cNvPr>
          <p:cNvGraphicFramePr>
            <a:graphicFrameLocks noGrp="1"/>
          </p:cNvGraphicFramePr>
          <p:nvPr>
            <p:ph idx="1"/>
            <p:extLst>
              <p:ext uri="{D42A27DB-BD31-4B8C-83A1-F6EECF244321}">
                <p14:modId xmlns:p14="http://schemas.microsoft.com/office/powerpoint/2010/main" val="257094468"/>
              </p:ext>
            </p:extLst>
          </p:nvPr>
        </p:nvGraphicFramePr>
        <p:xfrm>
          <a:off x="3688590" y="1985241"/>
          <a:ext cx="4735809" cy="339234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353690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9209D6-F6FE-C346-627F-8C855F6AAF1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4AE81A6-4C7F-2FEF-F304-C1E594CF1CDD}"/>
              </a:ext>
            </a:extLst>
          </p:cNvPr>
          <p:cNvSpPr>
            <a:spLocks noGrp="1"/>
          </p:cNvSpPr>
          <p:nvPr>
            <p:ph type="title"/>
          </p:nvPr>
        </p:nvSpPr>
        <p:spPr/>
        <p:txBody>
          <a:bodyPr vert="horz" lIns="91440" tIns="45720" rIns="91440" bIns="45720" rtlCol="0" anchor="t">
            <a:normAutofit/>
          </a:bodyPr>
          <a:lstStyle/>
          <a:p>
            <a:r>
              <a:rPr lang="en-GB" b="0" i="0" u="none" strike="noStrike" baseline="0" noProof="0" dirty="0"/>
              <a:t>Comments</a:t>
            </a:r>
          </a:p>
        </p:txBody>
      </p:sp>
      <p:sp>
        <p:nvSpPr>
          <p:cNvPr id="10" name="Speech Bubble: Oval 9">
            <a:extLst>
              <a:ext uri="{FF2B5EF4-FFF2-40B4-BE49-F238E27FC236}">
                <a16:creationId xmlns:a16="http://schemas.microsoft.com/office/drawing/2014/main" id="{AE8A1547-E5CB-CBAB-6A04-57AB0517D79A}"/>
              </a:ext>
            </a:extLst>
          </p:cNvPr>
          <p:cNvSpPr/>
          <p:nvPr/>
        </p:nvSpPr>
        <p:spPr>
          <a:xfrm>
            <a:off x="225133" y="3193093"/>
            <a:ext cx="5546438" cy="476071"/>
          </a:xfrm>
          <a:prstGeom prst="wedgeEllipseCallout">
            <a:avLst/>
          </a:prstGeom>
        </p:spPr>
        <p:style>
          <a:lnRef idx="2">
            <a:schemeClr val="accent1">
              <a:shade val="15000"/>
            </a:schemeClr>
          </a:lnRef>
          <a:fillRef idx="1">
            <a:schemeClr val="accent1"/>
          </a:fillRef>
          <a:effectRef idx="0">
            <a:schemeClr val="accent1"/>
          </a:effectRef>
          <a:fontRef idx="minor">
            <a:schemeClr val="lt1"/>
          </a:fontRef>
        </p:style>
        <p:txBody>
          <a:bodyPr wrap="square" lIns="0" rIns="0" rtlCol="0" anchor="ctr">
            <a:spAutoFit/>
          </a:bodyPr>
          <a:lstStyle/>
          <a:p>
            <a:pPr lvl="2" algn="ctr"/>
            <a:r>
              <a:rPr lang="en-GB" sz="1600" noProof="0" dirty="0">
                <a:solidFill>
                  <a:schemeClr val="tx1">
                    <a:lumMod val="75000"/>
                    <a:lumOff val="25000"/>
                  </a:schemeClr>
                </a:solidFill>
              </a:rPr>
              <a:t>Two farm shops already</a:t>
            </a:r>
          </a:p>
        </p:txBody>
      </p:sp>
      <p:sp>
        <p:nvSpPr>
          <p:cNvPr id="5" name="Speech Bubble: Oval 4">
            <a:extLst>
              <a:ext uri="{FF2B5EF4-FFF2-40B4-BE49-F238E27FC236}">
                <a16:creationId xmlns:a16="http://schemas.microsoft.com/office/drawing/2014/main" id="{E075B4EB-4147-AABC-5BE1-3648B5C8277E}"/>
              </a:ext>
            </a:extLst>
          </p:cNvPr>
          <p:cNvSpPr/>
          <p:nvPr/>
        </p:nvSpPr>
        <p:spPr>
          <a:xfrm>
            <a:off x="501071" y="1494370"/>
            <a:ext cx="5546438" cy="822305"/>
          </a:xfrm>
          <a:prstGeom prst="wedgeEllipseCallout">
            <a:avLst/>
          </a:prstGeom>
        </p:spPr>
        <p:style>
          <a:lnRef idx="2">
            <a:schemeClr val="accent1">
              <a:shade val="15000"/>
            </a:schemeClr>
          </a:lnRef>
          <a:fillRef idx="1">
            <a:schemeClr val="accent1"/>
          </a:fillRef>
          <a:effectRef idx="0">
            <a:schemeClr val="accent1"/>
          </a:effectRef>
          <a:fontRef idx="minor">
            <a:schemeClr val="lt1"/>
          </a:fontRef>
        </p:style>
        <p:txBody>
          <a:bodyPr wrap="square" lIns="0" rIns="0" rtlCol="0" anchor="ctr">
            <a:spAutoFit/>
          </a:bodyPr>
          <a:lstStyle/>
          <a:p>
            <a:pPr lvl="2" algn="ctr"/>
            <a:r>
              <a:rPr lang="en-GB" sz="1600" noProof="0" dirty="0">
                <a:solidFill>
                  <a:schemeClr val="tx1">
                    <a:lumMod val="75000"/>
                    <a:lumOff val="25000"/>
                  </a:schemeClr>
                </a:solidFill>
              </a:rPr>
              <a:t>Pub … We should also support our two existing public houses</a:t>
            </a:r>
          </a:p>
        </p:txBody>
      </p:sp>
      <p:sp>
        <p:nvSpPr>
          <p:cNvPr id="7" name="Speech Bubble: Oval 6">
            <a:extLst>
              <a:ext uri="{FF2B5EF4-FFF2-40B4-BE49-F238E27FC236}">
                <a16:creationId xmlns:a16="http://schemas.microsoft.com/office/drawing/2014/main" id="{05A6989C-EF64-C104-5C76-B4CCDA2BCF87}"/>
              </a:ext>
            </a:extLst>
          </p:cNvPr>
          <p:cNvSpPr/>
          <p:nvPr/>
        </p:nvSpPr>
        <p:spPr>
          <a:xfrm>
            <a:off x="225133" y="4001893"/>
            <a:ext cx="8461665" cy="1514773"/>
          </a:xfrm>
          <a:prstGeom prst="wedgeEllipseCallout">
            <a:avLst/>
          </a:prstGeom>
        </p:spPr>
        <p:style>
          <a:lnRef idx="2">
            <a:schemeClr val="accent1">
              <a:shade val="15000"/>
            </a:schemeClr>
          </a:lnRef>
          <a:fillRef idx="1">
            <a:schemeClr val="accent1"/>
          </a:fillRef>
          <a:effectRef idx="0">
            <a:schemeClr val="accent1"/>
          </a:effectRef>
          <a:fontRef idx="minor">
            <a:schemeClr val="lt1"/>
          </a:fontRef>
        </p:style>
        <p:txBody>
          <a:bodyPr wrap="square" lIns="0" rIns="0" rtlCol="0" anchor="ctr">
            <a:spAutoFit/>
          </a:bodyPr>
          <a:lstStyle/>
          <a:p>
            <a:pPr lvl="2" algn="ctr"/>
            <a:r>
              <a:rPr lang="en-GB" sz="1600" noProof="0" dirty="0">
                <a:solidFill>
                  <a:schemeClr val="tx1">
                    <a:lumMod val="75000"/>
                    <a:lumOff val="25000"/>
                  </a:schemeClr>
                </a:solidFill>
              </a:rPr>
              <a:t>Farming: heavy vehicles need to be managed properly. Farming is important to the village but the way it is managed in the parish is destroying its character by lack of care to road use </a:t>
            </a:r>
          </a:p>
        </p:txBody>
      </p:sp>
      <p:sp>
        <p:nvSpPr>
          <p:cNvPr id="8" name="Speech Bubble: Oval 7">
            <a:extLst>
              <a:ext uri="{FF2B5EF4-FFF2-40B4-BE49-F238E27FC236}">
                <a16:creationId xmlns:a16="http://schemas.microsoft.com/office/drawing/2014/main" id="{140ABF72-8F35-94C4-4048-1F4ADD8CB413}"/>
              </a:ext>
            </a:extLst>
          </p:cNvPr>
          <p:cNvSpPr/>
          <p:nvPr/>
        </p:nvSpPr>
        <p:spPr>
          <a:xfrm>
            <a:off x="4019080" y="2262041"/>
            <a:ext cx="5546438" cy="822305"/>
          </a:xfrm>
          <a:prstGeom prst="wedgeEllipseCallout">
            <a:avLst/>
          </a:prstGeom>
        </p:spPr>
        <p:style>
          <a:lnRef idx="2">
            <a:schemeClr val="accent1">
              <a:shade val="15000"/>
            </a:schemeClr>
          </a:lnRef>
          <a:fillRef idx="1">
            <a:schemeClr val="accent1"/>
          </a:fillRef>
          <a:effectRef idx="0">
            <a:schemeClr val="accent1"/>
          </a:effectRef>
          <a:fontRef idx="minor">
            <a:schemeClr val="lt1"/>
          </a:fontRef>
        </p:style>
        <p:txBody>
          <a:bodyPr wrap="square" lIns="0" rIns="0" rtlCol="0" anchor="ctr">
            <a:spAutoFit/>
          </a:bodyPr>
          <a:lstStyle/>
          <a:p>
            <a:pPr lvl="2" algn="ctr"/>
            <a:r>
              <a:rPr lang="en-GB" sz="1600" noProof="0" dirty="0">
                <a:solidFill>
                  <a:schemeClr val="tx1">
                    <a:lumMod val="75000"/>
                    <a:lumOff val="25000"/>
                  </a:schemeClr>
                </a:solidFill>
              </a:rPr>
              <a:t>Renewable energy - only if solar panels on roofs not farms</a:t>
            </a:r>
          </a:p>
        </p:txBody>
      </p:sp>
      <p:sp>
        <p:nvSpPr>
          <p:cNvPr id="9" name="Speech Bubble: Oval 8">
            <a:extLst>
              <a:ext uri="{FF2B5EF4-FFF2-40B4-BE49-F238E27FC236}">
                <a16:creationId xmlns:a16="http://schemas.microsoft.com/office/drawing/2014/main" id="{88FC0A0D-E727-AC99-DFFC-FE86BC8DE538}"/>
              </a:ext>
            </a:extLst>
          </p:cNvPr>
          <p:cNvSpPr/>
          <p:nvPr/>
        </p:nvSpPr>
        <p:spPr>
          <a:xfrm>
            <a:off x="3433618" y="5706053"/>
            <a:ext cx="5546438" cy="822305"/>
          </a:xfrm>
          <a:prstGeom prst="wedgeEllipseCallout">
            <a:avLst/>
          </a:prstGeom>
        </p:spPr>
        <p:style>
          <a:lnRef idx="2">
            <a:schemeClr val="accent1">
              <a:shade val="15000"/>
            </a:schemeClr>
          </a:lnRef>
          <a:fillRef idx="1">
            <a:schemeClr val="accent1"/>
          </a:fillRef>
          <a:effectRef idx="0">
            <a:schemeClr val="accent1"/>
          </a:effectRef>
          <a:fontRef idx="minor">
            <a:schemeClr val="lt1"/>
          </a:fontRef>
        </p:style>
        <p:txBody>
          <a:bodyPr wrap="square" lIns="0" rIns="0" rtlCol="0" anchor="ctr">
            <a:spAutoFit/>
          </a:bodyPr>
          <a:lstStyle/>
          <a:p>
            <a:pPr lvl="2" algn="ctr"/>
            <a:r>
              <a:rPr lang="en-GB" sz="1600" noProof="0" dirty="0">
                <a:solidFill>
                  <a:schemeClr val="tx1">
                    <a:lumMod val="75000"/>
                    <a:lumOff val="25000"/>
                  </a:schemeClr>
                </a:solidFill>
              </a:rPr>
              <a:t>Village shop not financially viable on current use</a:t>
            </a:r>
          </a:p>
        </p:txBody>
      </p:sp>
      <p:sp>
        <p:nvSpPr>
          <p:cNvPr id="12" name="Speech Bubble: Oval 11">
            <a:extLst>
              <a:ext uri="{FF2B5EF4-FFF2-40B4-BE49-F238E27FC236}">
                <a16:creationId xmlns:a16="http://schemas.microsoft.com/office/drawing/2014/main" id="{31EC30A3-1DB7-BD9A-A765-E87A48F8EAE3}"/>
              </a:ext>
            </a:extLst>
          </p:cNvPr>
          <p:cNvSpPr/>
          <p:nvPr/>
        </p:nvSpPr>
        <p:spPr>
          <a:xfrm>
            <a:off x="4098744" y="522190"/>
            <a:ext cx="5546438" cy="822305"/>
          </a:xfrm>
          <a:prstGeom prst="wedgeEllipseCallout">
            <a:avLst/>
          </a:prstGeom>
        </p:spPr>
        <p:style>
          <a:lnRef idx="2">
            <a:schemeClr val="accent1">
              <a:shade val="15000"/>
            </a:schemeClr>
          </a:lnRef>
          <a:fillRef idx="1">
            <a:schemeClr val="accent1"/>
          </a:fillRef>
          <a:effectRef idx="0">
            <a:schemeClr val="accent1"/>
          </a:effectRef>
          <a:fontRef idx="minor">
            <a:schemeClr val="lt1"/>
          </a:fontRef>
        </p:style>
        <p:txBody>
          <a:bodyPr wrap="square" lIns="0" rIns="0" rtlCol="0" anchor="ctr">
            <a:spAutoFit/>
          </a:bodyPr>
          <a:lstStyle/>
          <a:p>
            <a:pPr lvl="2" algn="ctr"/>
            <a:r>
              <a:rPr lang="en-GB" sz="1600" noProof="0" dirty="0">
                <a:solidFill>
                  <a:schemeClr val="tx1">
                    <a:lumMod val="75000"/>
                    <a:lumOff val="25000"/>
                  </a:schemeClr>
                </a:solidFill>
              </a:rPr>
              <a:t>Farming is what can make or break a community</a:t>
            </a:r>
          </a:p>
        </p:txBody>
      </p:sp>
    </p:spTree>
    <p:extLst>
      <p:ext uri="{BB962C8B-B14F-4D97-AF65-F5344CB8AC3E}">
        <p14:creationId xmlns:p14="http://schemas.microsoft.com/office/powerpoint/2010/main" val="41849156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09EA7EA7-74F5-4EE2-8E3D-1A10308259D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8467"/>
            <a:ext cx="9906001" cy="6866467"/>
            <a:chOff x="0" y="-8467"/>
            <a:chExt cx="12192000" cy="6866467"/>
          </a:xfrm>
        </p:grpSpPr>
        <p:cxnSp>
          <p:nvCxnSpPr>
            <p:cNvPr id="9" name="Straight Connector 8">
              <a:extLst>
                <a:ext uri="{FF2B5EF4-FFF2-40B4-BE49-F238E27FC236}">
                  <a16:creationId xmlns:a16="http://schemas.microsoft.com/office/drawing/2014/main" id="{A5CE79B5-7EE4-424D-AD14-5DEFB61B85C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696C926F-F999-44BA-8D86-9EAB51D6501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1" name="Rectangle 23">
              <a:extLst>
                <a:ext uri="{FF2B5EF4-FFF2-40B4-BE49-F238E27FC236}">
                  <a16:creationId xmlns:a16="http://schemas.microsoft.com/office/drawing/2014/main" id="{248745E7-0AF0-48F9-8E58-2673FC5F4F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noProof="0" dirty="0"/>
            </a:p>
          </p:txBody>
        </p:sp>
        <p:sp>
          <p:nvSpPr>
            <p:cNvPr id="12" name="Rectangle 25">
              <a:extLst>
                <a:ext uri="{FF2B5EF4-FFF2-40B4-BE49-F238E27FC236}">
                  <a16:creationId xmlns:a16="http://schemas.microsoft.com/office/drawing/2014/main" id="{9715E81A-D2E0-4431-9370-4E4A9ECA7F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noProof="0" dirty="0"/>
            </a:p>
          </p:txBody>
        </p:sp>
        <p:sp>
          <p:nvSpPr>
            <p:cNvPr id="13" name="Isosceles Triangle 12">
              <a:extLst>
                <a:ext uri="{FF2B5EF4-FFF2-40B4-BE49-F238E27FC236}">
                  <a16:creationId xmlns:a16="http://schemas.microsoft.com/office/drawing/2014/main" id="{CEDB37A9-282D-4DDB-85AD-B2090A8253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noProof="0" dirty="0"/>
            </a:p>
          </p:txBody>
        </p:sp>
        <p:sp>
          <p:nvSpPr>
            <p:cNvPr id="14" name="Rectangle 27">
              <a:extLst>
                <a:ext uri="{FF2B5EF4-FFF2-40B4-BE49-F238E27FC236}">
                  <a16:creationId xmlns:a16="http://schemas.microsoft.com/office/drawing/2014/main" id="{533D5933-7F91-4F5E-BC31-42FD0E2D8D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noProof="0" dirty="0"/>
            </a:p>
          </p:txBody>
        </p:sp>
        <p:sp>
          <p:nvSpPr>
            <p:cNvPr id="15" name="Rectangle 28">
              <a:extLst>
                <a:ext uri="{FF2B5EF4-FFF2-40B4-BE49-F238E27FC236}">
                  <a16:creationId xmlns:a16="http://schemas.microsoft.com/office/drawing/2014/main" id="{37ADDF68-C9BE-46EA-83DE-2C07DD8396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noProof="0" dirty="0"/>
            </a:p>
          </p:txBody>
        </p:sp>
        <p:sp>
          <p:nvSpPr>
            <p:cNvPr id="16" name="Rectangle 29">
              <a:extLst>
                <a:ext uri="{FF2B5EF4-FFF2-40B4-BE49-F238E27FC236}">
                  <a16:creationId xmlns:a16="http://schemas.microsoft.com/office/drawing/2014/main" id="{10D67396-BABD-48A8-A892-CCB5095FA4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noProof="0" dirty="0"/>
            </a:p>
          </p:txBody>
        </p:sp>
        <p:sp>
          <p:nvSpPr>
            <p:cNvPr id="17" name="Isosceles Triangle 16">
              <a:extLst>
                <a:ext uri="{FF2B5EF4-FFF2-40B4-BE49-F238E27FC236}">
                  <a16:creationId xmlns:a16="http://schemas.microsoft.com/office/drawing/2014/main" id="{626DA82A-72C2-4DF6-9CF0-0D1F6B96B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noProof="0" dirty="0"/>
            </a:p>
          </p:txBody>
        </p:sp>
        <p:sp>
          <p:nvSpPr>
            <p:cNvPr id="18" name="Isosceles Triangle 17">
              <a:extLst>
                <a:ext uri="{FF2B5EF4-FFF2-40B4-BE49-F238E27FC236}">
                  <a16:creationId xmlns:a16="http://schemas.microsoft.com/office/drawing/2014/main" id="{8EE6DC63-4380-4BE0-A68A-8F01162BD1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noProof="0" dirty="0"/>
            </a:p>
          </p:txBody>
        </p:sp>
      </p:grpSp>
      <p:cxnSp>
        <p:nvCxnSpPr>
          <p:cNvPr id="20" name="Straight Connector 19">
            <a:extLst>
              <a:ext uri="{FF2B5EF4-FFF2-40B4-BE49-F238E27FC236}">
                <a16:creationId xmlns:a16="http://schemas.microsoft.com/office/drawing/2014/main" id="{0B5F7E3B-C5F1-40E0-A491-558BAFBC11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46465" y="1460500"/>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E8C4D632-65CA-0C90-607E-2E56F30B29E0}"/>
              </a:ext>
            </a:extLst>
          </p:cNvPr>
          <p:cNvSpPr>
            <a:spLocks noGrp="1"/>
          </p:cNvSpPr>
          <p:nvPr>
            <p:ph type="title"/>
          </p:nvPr>
        </p:nvSpPr>
        <p:spPr>
          <a:xfrm>
            <a:off x="522816" y="816638"/>
            <a:ext cx="2735980" cy="5224724"/>
          </a:xfrm>
        </p:spPr>
        <p:txBody>
          <a:bodyPr vert="horz" lIns="91440" tIns="45720" rIns="91440" bIns="45720" rtlCol="0" anchor="ctr">
            <a:normAutofit/>
          </a:bodyPr>
          <a:lstStyle/>
          <a:p>
            <a:r>
              <a:rPr lang="en-GB" b="0" i="0" u="none" strike="noStrike" baseline="0" noProof="0" dirty="0"/>
              <a:t>Other ideas (Q21) </a:t>
            </a:r>
            <a:br>
              <a:rPr lang="en-GB" b="0" i="0" u="none" strike="noStrike" baseline="0" noProof="0" dirty="0"/>
            </a:br>
            <a:r>
              <a:rPr lang="en-GB" b="0" i="0" u="none" strike="noStrike" baseline="0" noProof="0" dirty="0"/>
              <a:t>No single theme</a:t>
            </a:r>
          </a:p>
        </p:txBody>
      </p:sp>
      <p:sp>
        <p:nvSpPr>
          <p:cNvPr id="3" name="Text Placeholder 2">
            <a:extLst>
              <a:ext uri="{FF2B5EF4-FFF2-40B4-BE49-F238E27FC236}">
                <a16:creationId xmlns:a16="http://schemas.microsoft.com/office/drawing/2014/main" id="{56B074D1-4B97-3929-191D-44EF3A4260D1}"/>
              </a:ext>
            </a:extLst>
          </p:cNvPr>
          <p:cNvSpPr>
            <a:spLocks noGrp="1"/>
          </p:cNvSpPr>
          <p:nvPr>
            <p:ph type="body" idx="1"/>
          </p:nvPr>
        </p:nvSpPr>
        <p:spPr>
          <a:xfrm>
            <a:off x="3781614" y="816638"/>
            <a:ext cx="3753511" cy="5224724"/>
          </a:xfrm>
        </p:spPr>
        <p:txBody>
          <a:bodyPr vert="horz" lIns="91440" tIns="45720" rIns="91440" bIns="45720" rtlCol="0" anchor="ctr">
            <a:normAutofit/>
          </a:bodyPr>
          <a:lstStyle/>
          <a:p>
            <a:pPr lvl="2"/>
            <a:r>
              <a:rPr lang="en-GB" b="0" i="0" u="none" strike="noStrike" baseline="0" noProof="0" dirty="0"/>
              <a:t>Fishing lake with pedestrian access</a:t>
            </a:r>
          </a:p>
          <a:p>
            <a:pPr lvl="2"/>
            <a:r>
              <a:rPr lang="en-GB" b="0" i="0" u="none" strike="noStrike" baseline="0" noProof="0" dirty="0"/>
              <a:t>Parish summer fayre, Entertainment Village Green, Saturday markets</a:t>
            </a:r>
          </a:p>
          <a:p>
            <a:pPr lvl="2"/>
            <a:r>
              <a:rPr lang="en-GB" b="0" i="0" u="none" strike="noStrike" baseline="0" noProof="0" dirty="0"/>
              <a:t>Agriscience hub, education on environmental issues</a:t>
            </a:r>
          </a:p>
          <a:p>
            <a:pPr lvl="2"/>
            <a:r>
              <a:rPr lang="en-GB" b="0" i="0" u="none" strike="noStrike" baseline="0" noProof="0" dirty="0"/>
              <a:t>Public transport</a:t>
            </a:r>
          </a:p>
          <a:p>
            <a:pPr lvl="2"/>
            <a:r>
              <a:rPr lang="en-GB" b="0" i="0" u="none" strike="noStrike" baseline="0" noProof="0" dirty="0"/>
              <a:t>Small scale homebased enterprises within existing premises (coffee refining, honey production etc) are acceptable</a:t>
            </a:r>
          </a:p>
          <a:p>
            <a:pPr lvl="2"/>
            <a:r>
              <a:rPr lang="en-GB" b="0" i="0" u="none" strike="noStrike" baseline="0" noProof="0" dirty="0"/>
              <a:t>Don’t waste money</a:t>
            </a:r>
          </a:p>
        </p:txBody>
      </p:sp>
    </p:spTree>
    <p:extLst>
      <p:ext uri="{BB962C8B-B14F-4D97-AF65-F5344CB8AC3E}">
        <p14:creationId xmlns:p14="http://schemas.microsoft.com/office/powerpoint/2010/main" val="41778826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board game">
            <a:extLst>
              <a:ext uri="{FF2B5EF4-FFF2-40B4-BE49-F238E27FC236}">
                <a16:creationId xmlns:a16="http://schemas.microsoft.com/office/drawing/2014/main" id="{BCE3F8F1-98EA-74FE-451F-789F69B7CE7A}"/>
              </a:ext>
            </a:extLst>
          </p:cNvPr>
          <p:cNvPicPr>
            <a:picLocks noChangeAspect="1"/>
          </p:cNvPicPr>
          <p:nvPr/>
        </p:nvPicPr>
        <p:blipFill>
          <a:blip r:embed="rId2"/>
          <a:srcRect l="28688" t="9091" r="14358"/>
          <a:stretch>
            <a:fillRect/>
          </a:stretch>
        </p:blipFill>
        <p:spPr>
          <a:xfrm>
            <a:off x="3469256" y="-1"/>
            <a:ext cx="6436744"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2" name="Title 1">
            <a:extLst>
              <a:ext uri="{FF2B5EF4-FFF2-40B4-BE49-F238E27FC236}">
                <a16:creationId xmlns:a16="http://schemas.microsoft.com/office/drawing/2014/main" id="{6EE41A10-A301-7A8F-BE82-898DCEB725D6}"/>
              </a:ext>
            </a:extLst>
          </p:cNvPr>
          <p:cNvSpPr>
            <a:spLocks noGrp="1"/>
          </p:cNvSpPr>
          <p:nvPr>
            <p:ph type="title"/>
          </p:nvPr>
        </p:nvSpPr>
        <p:spPr>
          <a:xfrm>
            <a:off x="543454" y="888953"/>
            <a:ext cx="3779164" cy="3496007"/>
          </a:xfrm>
        </p:spPr>
        <p:txBody>
          <a:bodyPr vert="horz" lIns="91440" tIns="45720" rIns="91440" bIns="45720" rtlCol="0" anchor="b">
            <a:normAutofit/>
          </a:bodyPr>
          <a:lstStyle/>
          <a:p>
            <a:r>
              <a:rPr lang="en-GB" sz="4000" noProof="0" dirty="0"/>
              <a:t>Parish Services, Amenities, Health and Wellbeing</a:t>
            </a:r>
          </a:p>
        </p:txBody>
      </p:sp>
    </p:spTree>
    <p:extLst>
      <p:ext uri="{BB962C8B-B14F-4D97-AF65-F5344CB8AC3E}">
        <p14:creationId xmlns:p14="http://schemas.microsoft.com/office/powerpoint/2010/main" val="786814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4ED645-2C5C-B1EA-5F28-C24A17C51EBB}"/>
              </a:ext>
            </a:extLst>
          </p:cNvPr>
          <p:cNvSpPr>
            <a:spLocks noGrp="1"/>
          </p:cNvSpPr>
          <p:nvPr>
            <p:ph type="title"/>
          </p:nvPr>
        </p:nvSpPr>
        <p:spPr/>
        <p:txBody>
          <a:bodyPr vert="horz" lIns="91440" tIns="45720" rIns="91440" bIns="45720" rtlCol="0" anchor="t">
            <a:normAutofit/>
          </a:bodyPr>
          <a:lstStyle/>
          <a:p>
            <a:r>
              <a:rPr lang="en-GB" sz="3600" noProof="0" dirty="0"/>
              <a:t>Local services</a:t>
            </a:r>
          </a:p>
        </p:txBody>
      </p:sp>
      <p:sp>
        <p:nvSpPr>
          <p:cNvPr id="3" name="Text Placeholder 2">
            <a:extLst>
              <a:ext uri="{FF2B5EF4-FFF2-40B4-BE49-F238E27FC236}">
                <a16:creationId xmlns:a16="http://schemas.microsoft.com/office/drawing/2014/main" id="{A88E9206-7D4A-4525-9FFD-79DEBB806EB5}"/>
              </a:ext>
            </a:extLst>
          </p:cNvPr>
          <p:cNvSpPr>
            <a:spLocks noGrp="1"/>
          </p:cNvSpPr>
          <p:nvPr>
            <p:ph type="body" sz="half" idx="2"/>
          </p:nvPr>
        </p:nvSpPr>
        <p:spPr/>
        <p:txBody>
          <a:bodyPr vert="horz" lIns="91440" tIns="45720" rIns="91440" bIns="45720" rtlCol="0">
            <a:normAutofit lnSpcReduction="10000"/>
          </a:bodyPr>
          <a:lstStyle/>
          <a:p>
            <a:pPr marL="342900" indent="-342900">
              <a:buChar char=""/>
            </a:pPr>
            <a:r>
              <a:rPr lang="en-GB" sz="1800" noProof="0" dirty="0"/>
              <a:t>79% of respondents are satisfied with local services and amenities in general (Q23)</a:t>
            </a:r>
          </a:p>
          <a:p>
            <a:pPr marL="342900" indent="-342900">
              <a:buChar char=""/>
            </a:pPr>
            <a:r>
              <a:rPr lang="en-GB" sz="1800" noProof="0" dirty="0"/>
              <a:t>Provision of bus routes highly popular (Q24)</a:t>
            </a:r>
          </a:p>
          <a:p>
            <a:pPr marL="342900" indent="-342900">
              <a:buChar char=""/>
            </a:pPr>
            <a:r>
              <a:rPr lang="en-GB" sz="1800" noProof="0" dirty="0"/>
              <a:t>Multi-use / cycling more mixed responses</a:t>
            </a:r>
          </a:p>
          <a:p>
            <a:pPr marL="742950" lvl="1" indent="-285750">
              <a:buChar char=""/>
            </a:pPr>
            <a:r>
              <a:rPr lang="en-GB" sz="1600" noProof="0" dirty="0"/>
              <a:t>Concern more about use and impact with pedestrians</a:t>
            </a:r>
          </a:p>
        </p:txBody>
      </p:sp>
      <p:graphicFrame>
        <p:nvGraphicFramePr>
          <p:cNvPr id="8" name="Content Placeholder 7">
            <a:extLst>
              <a:ext uri="{FF2B5EF4-FFF2-40B4-BE49-F238E27FC236}">
                <a16:creationId xmlns:a16="http://schemas.microsoft.com/office/drawing/2014/main" id="{46818A20-1511-B1DC-067C-62532A8CDE22}"/>
              </a:ext>
            </a:extLst>
          </p:cNvPr>
          <p:cNvGraphicFramePr>
            <a:graphicFrameLocks noGrp="1"/>
          </p:cNvGraphicFramePr>
          <p:nvPr>
            <p:ph idx="1"/>
          </p:nvPr>
        </p:nvGraphicFramePr>
        <p:xfrm>
          <a:off x="660400" y="3778250"/>
          <a:ext cx="6877050" cy="22637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3430654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DC5D7F-E258-369B-0613-38675A6EE9F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8A06087-5EDB-F239-55CC-C6D21CFA3D41}"/>
              </a:ext>
            </a:extLst>
          </p:cNvPr>
          <p:cNvSpPr>
            <a:spLocks noGrp="1"/>
          </p:cNvSpPr>
          <p:nvPr>
            <p:ph type="title"/>
          </p:nvPr>
        </p:nvSpPr>
        <p:spPr/>
        <p:txBody>
          <a:bodyPr vert="horz" lIns="91440" tIns="45720" rIns="91440" bIns="45720" rtlCol="0" anchor="t">
            <a:normAutofit/>
          </a:bodyPr>
          <a:lstStyle/>
          <a:p>
            <a:r>
              <a:rPr lang="en-GB" sz="3600" noProof="0" dirty="0"/>
              <a:t>Local services (cont’d …)</a:t>
            </a:r>
          </a:p>
        </p:txBody>
      </p:sp>
      <p:sp>
        <p:nvSpPr>
          <p:cNvPr id="3" name="Text Placeholder 2">
            <a:extLst>
              <a:ext uri="{FF2B5EF4-FFF2-40B4-BE49-F238E27FC236}">
                <a16:creationId xmlns:a16="http://schemas.microsoft.com/office/drawing/2014/main" id="{B866BF84-758C-DA86-6C12-D287AAEACAA5}"/>
              </a:ext>
            </a:extLst>
          </p:cNvPr>
          <p:cNvSpPr>
            <a:spLocks noGrp="1"/>
          </p:cNvSpPr>
          <p:nvPr>
            <p:ph type="body" sz="half" idx="2"/>
          </p:nvPr>
        </p:nvSpPr>
        <p:spPr/>
        <p:txBody>
          <a:bodyPr vert="horz" lIns="91440" tIns="45720" rIns="91440" bIns="45720" rtlCol="0">
            <a:normAutofit/>
          </a:bodyPr>
          <a:lstStyle/>
          <a:p>
            <a:pPr marL="342900" indent="-342900">
              <a:buChar char=""/>
            </a:pPr>
            <a:r>
              <a:rPr lang="en-GB" sz="1800" noProof="0" dirty="0"/>
              <a:t>Mixed views about whether health / wellbeing facilities are adequate (Q25)</a:t>
            </a:r>
          </a:p>
          <a:p>
            <a:pPr marL="342900" indent="-342900">
              <a:buChar char=""/>
            </a:pPr>
            <a:r>
              <a:rPr lang="en-GB" sz="1800" noProof="0" dirty="0"/>
              <a:t>Adult and children’s recreational facilities are popular. Adult education and work facilities less popular (Q26). Wide variety of views expressed in the comments (Q27)</a:t>
            </a:r>
            <a:endParaRPr lang="en-GB" noProof="0" dirty="0"/>
          </a:p>
          <a:p>
            <a:pPr marL="342900" indent="-342900">
              <a:buChar char=""/>
            </a:pPr>
            <a:r>
              <a:rPr lang="en-GB" sz="1800" noProof="0" dirty="0"/>
              <a:t>Paddock mentioned but not overwhelmingly (Q34)</a:t>
            </a:r>
          </a:p>
        </p:txBody>
      </p:sp>
      <p:graphicFrame>
        <p:nvGraphicFramePr>
          <p:cNvPr id="8" name="Content Placeholder 7">
            <a:extLst>
              <a:ext uri="{FF2B5EF4-FFF2-40B4-BE49-F238E27FC236}">
                <a16:creationId xmlns:a16="http://schemas.microsoft.com/office/drawing/2014/main" id="{B3193653-AC97-69D7-4C1E-2DF072DAA486}"/>
              </a:ext>
            </a:extLst>
          </p:cNvPr>
          <p:cNvGraphicFramePr>
            <a:graphicFrameLocks noGrp="1"/>
          </p:cNvGraphicFramePr>
          <p:nvPr>
            <p:ph idx="1"/>
            <p:extLst>
              <p:ext uri="{D42A27DB-BD31-4B8C-83A1-F6EECF244321}">
                <p14:modId xmlns:p14="http://schemas.microsoft.com/office/powerpoint/2010/main" val="23508454"/>
              </p:ext>
            </p:extLst>
          </p:nvPr>
        </p:nvGraphicFramePr>
        <p:xfrm>
          <a:off x="1458913" y="4029075"/>
          <a:ext cx="3668712" cy="26130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8344601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B88508-4475-AC61-AC45-04485743239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2C43E4B-CAE2-81C8-46D4-1F26C7D89866}"/>
              </a:ext>
            </a:extLst>
          </p:cNvPr>
          <p:cNvSpPr>
            <a:spLocks noGrp="1"/>
          </p:cNvSpPr>
          <p:nvPr>
            <p:ph type="title"/>
          </p:nvPr>
        </p:nvSpPr>
        <p:spPr/>
        <p:txBody>
          <a:bodyPr vert="horz" lIns="91440" tIns="45720" rIns="91440" bIns="45720" rtlCol="0" anchor="t">
            <a:normAutofit/>
          </a:bodyPr>
          <a:lstStyle/>
          <a:p>
            <a:r>
              <a:rPr lang="en-GB" b="0" i="0" u="none" strike="noStrike" baseline="0" noProof="0" dirty="0"/>
              <a:t>Comments &amp; Suggestions</a:t>
            </a:r>
          </a:p>
        </p:txBody>
      </p:sp>
      <p:sp>
        <p:nvSpPr>
          <p:cNvPr id="12" name="Speech Bubble: Oval 11">
            <a:extLst>
              <a:ext uri="{FF2B5EF4-FFF2-40B4-BE49-F238E27FC236}">
                <a16:creationId xmlns:a16="http://schemas.microsoft.com/office/drawing/2014/main" id="{6E896CD3-3B98-1D4D-5946-382077487530}"/>
              </a:ext>
            </a:extLst>
          </p:cNvPr>
          <p:cNvSpPr/>
          <p:nvPr/>
        </p:nvSpPr>
        <p:spPr>
          <a:xfrm>
            <a:off x="6206837" y="232568"/>
            <a:ext cx="3699163" cy="2207240"/>
          </a:xfrm>
          <a:prstGeom prst="wedgeEllipseCallout">
            <a:avLst/>
          </a:prstGeom>
        </p:spPr>
        <p:style>
          <a:lnRef idx="2">
            <a:schemeClr val="accent1">
              <a:shade val="15000"/>
            </a:schemeClr>
          </a:lnRef>
          <a:fillRef idx="1">
            <a:schemeClr val="accent1"/>
          </a:fillRef>
          <a:effectRef idx="0">
            <a:schemeClr val="accent1"/>
          </a:effectRef>
          <a:fontRef idx="minor">
            <a:schemeClr val="lt1"/>
          </a:fontRef>
        </p:style>
        <p:txBody>
          <a:bodyPr wrap="square" lIns="0" rIns="0" rtlCol="0" anchor="ctr">
            <a:spAutoFit/>
          </a:bodyPr>
          <a:lstStyle/>
          <a:p>
            <a:pPr lvl="2" algn="ctr"/>
            <a:r>
              <a:rPr lang="en-GB" sz="1600" noProof="0" dirty="0">
                <a:solidFill>
                  <a:schemeClr val="tx1">
                    <a:lumMod val="75000"/>
                    <a:lumOff val="25000"/>
                  </a:schemeClr>
                </a:solidFill>
              </a:rPr>
              <a:t>Village use for village use only, not groups with whole of Canterbury catchment</a:t>
            </a:r>
          </a:p>
        </p:txBody>
      </p:sp>
      <p:sp>
        <p:nvSpPr>
          <p:cNvPr id="3" name="Speech Bubble: Oval 2">
            <a:extLst>
              <a:ext uri="{FF2B5EF4-FFF2-40B4-BE49-F238E27FC236}">
                <a16:creationId xmlns:a16="http://schemas.microsoft.com/office/drawing/2014/main" id="{C64167AE-C345-5399-9A1E-BD494E500C22}"/>
              </a:ext>
            </a:extLst>
          </p:cNvPr>
          <p:cNvSpPr/>
          <p:nvPr/>
        </p:nvSpPr>
        <p:spPr>
          <a:xfrm>
            <a:off x="3554845" y="2434715"/>
            <a:ext cx="3469518" cy="822305"/>
          </a:xfrm>
          <a:prstGeom prst="wedgeEllipseCallout">
            <a:avLst/>
          </a:prstGeom>
        </p:spPr>
        <p:style>
          <a:lnRef idx="2">
            <a:schemeClr val="accent1">
              <a:shade val="15000"/>
            </a:schemeClr>
          </a:lnRef>
          <a:fillRef idx="1">
            <a:schemeClr val="accent1"/>
          </a:fillRef>
          <a:effectRef idx="0">
            <a:schemeClr val="accent1"/>
          </a:effectRef>
          <a:fontRef idx="minor">
            <a:schemeClr val="lt1"/>
          </a:fontRef>
        </p:style>
        <p:txBody>
          <a:bodyPr wrap="square" lIns="0" rIns="0" rtlCol="0" anchor="ctr">
            <a:spAutoFit/>
          </a:bodyPr>
          <a:lstStyle/>
          <a:p>
            <a:pPr lvl="2" algn="ctr"/>
            <a:r>
              <a:rPr lang="en-GB" sz="1600" noProof="0" dirty="0">
                <a:solidFill>
                  <a:schemeClr val="tx1">
                    <a:lumMod val="75000"/>
                    <a:lumOff val="25000"/>
                  </a:schemeClr>
                </a:solidFill>
              </a:rPr>
              <a:t>Table top or boot sales</a:t>
            </a:r>
          </a:p>
        </p:txBody>
      </p:sp>
      <p:sp>
        <p:nvSpPr>
          <p:cNvPr id="4" name="Speech Bubble: Oval 3">
            <a:extLst>
              <a:ext uri="{FF2B5EF4-FFF2-40B4-BE49-F238E27FC236}">
                <a16:creationId xmlns:a16="http://schemas.microsoft.com/office/drawing/2014/main" id="{401B47DD-8EE5-2D53-612A-CC13F06924A3}"/>
              </a:ext>
            </a:extLst>
          </p:cNvPr>
          <p:cNvSpPr/>
          <p:nvPr/>
        </p:nvSpPr>
        <p:spPr>
          <a:xfrm>
            <a:off x="274673" y="1388091"/>
            <a:ext cx="3424491" cy="1168539"/>
          </a:xfrm>
          <a:prstGeom prst="wedgeEllipseCallout">
            <a:avLst/>
          </a:prstGeom>
        </p:spPr>
        <p:style>
          <a:lnRef idx="2">
            <a:schemeClr val="accent1">
              <a:shade val="15000"/>
            </a:schemeClr>
          </a:lnRef>
          <a:fillRef idx="1">
            <a:schemeClr val="accent1"/>
          </a:fillRef>
          <a:effectRef idx="0">
            <a:schemeClr val="accent1"/>
          </a:effectRef>
          <a:fontRef idx="minor">
            <a:schemeClr val="lt1"/>
          </a:fontRef>
        </p:style>
        <p:txBody>
          <a:bodyPr wrap="square" lIns="0" rIns="0" rtlCol="0" anchor="ctr">
            <a:spAutoFit/>
          </a:bodyPr>
          <a:lstStyle/>
          <a:p>
            <a:pPr lvl="2" algn="ctr"/>
            <a:r>
              <a:rPr lang="en-GB" sz="1600" noProof="0" dirty="0">
                <a:solidFill>
                  <a:schemeClr val="tx1">
                    <a:lumMod val="75000"/>
                    <a:lumOff val="25000"/>
                  </a:schemeClr>
                </a:solidFill>
              </a:rPr>
              <a:t>All unnecessary if transport links improved</a:t>
            </a:r>
          </a:p>
        </p:txBody>
      </p:sp>
      <p:sp>
        <p:nvSpPr>
          <p:cNvPr id="6" name="Speech Bubble: Oval 5">
            <a:extLst>
              <a:ext uri="{FF2B5EF4-FFF2-40B4-BE49-F238E27FC236}">
                <a16:creationId xmlns:a16="http://schemas.microsoft.com/office/drawing/2014/main" id="{E402D70A-60BB-2350-457E-003F8D5E88C8}"/>
              </a:ext>
            </a:extLst>
          </p:cNvPr>
          <p:cNvSpPr/>
          <p:nvPr/>
        </p:nvSpPr>
        <p:spPr>
          <a:xfrm>
            <a:off x="108418" y="2899830"/>
            <a:ext cx="3071200" cy="1168539"/>
          </a:xfrm>
          <a:prstGeom prst="wedgeEllipseCallout">
            <a:avLst/>
          </a:prstGeom>
        </p:spPr>
        <p:style>
          <a:lnRef idx="2">
            <a:schemeClr val="accent1">
              <a:shade val="15000"/>
            </a:schemeClr>
          </a:lnRef>
          <a:fillRef idx="1">
            <a:schemeClr val="accent1"/>
          </a:fillRef>
          <a:effectRef idx="0">
            <a:schemeClr val="accent1"/>
          </a:effectRef>
          <a:fontRef idx="minor">
            <a:schemeClr val="lt1"/>
          </a:fontRef>
        </p:style>
        <p:txBody>
          <a:bodyPr wrap="square" lIns="0" rIns="0" rtlCol="0" anchor="ctr">
            <a:spAutoFit/>
          </a:bodyPr>
          <a:lstStyle/>
          <a:p>
            <a:pPr lvl="2" algn="ctr"/>
            <a:r>
              <a:rPr lang="en-GB" sz="1600" noProof="0" dirty="0">
                <a:solidFill>
                  <a:schemeClr val="tx1">
                    <a:lumMod val="75000"/>
                    <a:lumOff val="25000"/>
                  </a:schemeClr>
                </a:solidFill>
              </a:rPr>
              <a:t>Keep fit equipment in public spaces</a:t>
            </a:r>
          </a:p>
        </p:txBody>
      </p:sp>
      <p:sp>
        <p:nvSpPr>
          <p:cNvPr id="11" name="Speech Bubble: Oval 10">
            <a:extLst>
              <a:ext uri="{FF2B5EF4-FFF2-40B4-BE49-F238E27FC236}">
                <a16:creationId xmlns:a16="http://schemas.microsoft.com/office/drawing/2014/main" id="{C4EA997F-72E8-CF44-972D-C67657DBC50F}"/>
              </a:ext>
            </a:extLst>
          </p:cNvPr>
          <p:cNvSpPr/>
          <p:nvPr/>
        </p:nvSpPr>
        <p:spPr>
          <a:xfrm>
            <a:off x="6472327" y="3484099"/>
            <a:ext cx="3168181" cy="476071"/>
          </a:xfrm>
          <a:prstGeom prst="wedgeEllipseCallout">
            <a:avLst/>
          </a:prstGeom>
        </p:spPr>
        <p:style>
          <a:lnRef idx="2">
            <a:schemeClr val="accent1">
              <a:shade val="15000"/>
            </a:schemeClr>
          </a:lnRef>
          <a:fillRef idx="1">
            <a:schemeClr val="accent1"/>
          </a:fillRef>
          <a:effectRef idx="0">
            <a:schemeClr val="accent1"/>
          </a:effectRef>
          <a:fontRef idx="minor">
            <a:schemeClr val="lt1"/>
          </a:fontRef>
        </p:style>
        <p:txBody>
          <a:bodyPr wrap="square" lIns="0" rIns="0" rtlCol="0" anchor="ctr">
            <a:spAutoFit/>
          </a:bodyPr>
          <a:lstStyle/>
          <a:p>
            <a:pPr lvl="2" algn="ctr"/>
            <a:r>
              <a:rPr lang="en-GB" sz="1600" noProof="0" dirty="0">
                <a:solidFill>
                  <a:schemeClr val="tx1">
                    <a:lumMod val="75000"/>
                    <a:lumOff val="25000"/>
                  </a:schemeClr>
                </a:solidFill>
              </a:rPr>
              <a:t>Walking club</a:t>
            </a:r>
          </a:p>
        </p:txBody>
      </p:sp>
      <p:sp>
        <p:nvSpPr>
          <p:cNvPr id="13" name="Speech Bubble: Oval 12">
            <a:extLst>
              <a:ext uri="{FF2B5EF4-FFF2-40B4-BE49-F238E27FC236}">
                <a16:creationId xmlns:a16="http://schemas.microsoft.com/office/drawing/2014/main" id="{9E68EAFA-7EFE-FD59-3958-7FE1917C1F95}"/>
              </a:ext>
            </a:extLst>
          </p:cNvPr>
          <p:cNvSpPr/>
          <p:nvPr/>
        </p:nvSpPr>
        <p:spPr>
          <a:xfrm>
            <a:off x="1608389" y="3979173"/>
            <a:ext cx="3344611" cy="1168539"/>
          </a:xfrm>
          <a:prstGeom prst="wedgeEllipseCallout">
            <a:avLst/>
          </a:prstGeom>
        </p:spPr>
        <p:style>
          <a:lnRef idx="2">
            <a:schemeClr val="accent1">
              <a:shade val="15000"/>
            </a:schemeClr>
          </a:lnRef>
          <a:fillRef idx="1">
            <a:schemeClr val="accent1"/>
          </a:fillRef>
          <a:effectRef idx="0">
            <a:schemeClr val="accent1"/>
          </a:effectRef>
          <a:fontRef idx="minor">
            <a:schemeClr val="lt1"/>
          </a:fontRef>
        </p:style>
        <p:txBody>
          <a:bodyPr wrap="square" lIns="0" rIns="0" rtlCol="0" anchor="ctr">
            <a:spAutoFit/>
          </a:bodyPr>
          <a:lstStyle/>
          <a:p>
            <a:pPr lvl="2" algn="ctr"/>
            <a:r>
              <a:rPr lang="en-GB" sz="1600" noProof="0" dirty="0">
                <a:solidFill>
                  <a:schemeClr val="tx1">
                    <a:lumMod val="75000"/>
                    <a:lumOff val="25000"/>
                  </a:schemeClr>
                </a:solidFill>
              </a:rPr>
              <a:t>IT courses for those who may need</a:t>
            </a:r>
          </a:p>
        </p:txBody>
      </p:sp>
      <p:sp>
        <p:nvSpPr>
          <p:cNvPr id="14" name="Speech Bubble: Oval 13">
            <a:extLst>
              <a:ext uri="{FF2B5EF4-FFF2-40B4-BE49-F238E27FC236}">
                <a16:creationId xmlns:a16="http://schemas.microsoft.com/office/drawing/2014/main" id="{549A0BEE-624B-74F7-2816-4242B8E1CF76}"/>
              </a:ext>
            </a:extLst>
          </p:cNvPr>
          <p:cNvSpPr/>
          <p:nvPr/>
        </p:nvSpPr>
        <p:spPr>
          <a:xfrm>
            <a:off x="6206837" y="4231178"/>
            <a:ext cx="3168182" cy="1168539"/>
          </a:xfrm>
          <a:prstGeom prst="wedgeEllipseCallout">
            <a:avLst/>
          </a:prstGeom>
        </p:spPr>
        <p:style>
          <a:lnRef idx="2">
            <a:schemeClr val="accent1">
              <a:shade val="15000"/>
            </a:schemeClr>
          </a:lnRef>
          <a:fillRef idx="1">
            <a:schemeClr val="accent1"/>
          </a:fillRef>
          <a:effectRef idx="0">
            <a:schemeClr val="accent1"/>
          </a:effectRef>
          <a:fontRef idx="minor">
            <a:schemeClr val="lt1"/>
          </a:fontRef>
        </p:style>
        <p:txBody>
          <a:bodyPr wrap="square" lIns="0" rIns="0" rtlCol="0" anchor="ctr">
            <a:spAutoFit/>
          </a:bodyPr>
          <a:lstStyle/>
          <a:p>
            <a:pPr lvl="2" algn="ctr"/>
            <a:r>
              <a:rPr lang="en-GB" sz="1600" noProof="0" dirty="0">
                <a:solidFill>
                  <a:schemeClr val="tx1">
                    <a:lumMod val="75000"/>
                    <a:lumOff val="25000"/>
                  </a:schemeClr>
                </a:solidFill>
              </a:rPr>
              <a:t>Children's play area / equipment</a:t>
            </a:r>
          </a:p>
        </p:txBody>
      </p:sp>
      <p:sp>
        <p:nvSpPr>
          <p:cNvPr id="15" name="Speech Bubble: Oval 14">
            <a:extLst>
              <a:ext uri="{FF2B5EF4-FFF2-40B4-BE49-F238E27FC236}">
                <a16:creationId xmlns:a16="http://schemas.microsoft.com/office/drawing/2014/main" id="{096DA3A9-EB37-2068-A328-5D20E2E49B00}"/>
              </a:ext>
            </a:extLst>
          </p:cNvPr>
          <p:cNvSpPr/>
          <p:nvPr/>
        </p:nvSpPr>
        <p:spPr>
          <a:xfrm>
            <a:off x="451426" y="5059072"/>
            <a:ext cx="2430211" cy="1514773"/>
          </a:xfrm>
          <a:prstGeom prst="wedgeEllipseCallout">
            <a:avLst/>
          </a:prstGeom>
        </p:spPr>
        <p:style>
          <a:lnRef idx="2">
            <a:schemeClr val="accent1">
              <a:shade val="15000"/>
            </a:schemeClr>
          </a:lnRef>
          <a:fillRef idx="1">
            <a:schemeClr val="accent1"/>
          </a:fillRef>
          <a:effectRef idx="0">
            <a:schemeClr val="accent1"/>
          </a:effectRef>
          <a:fontRef idx="minor">
            <a:schemeClr val="lt1"/>
          </a:fontRef>
        </p:style>
        <p:txBody>
          <a:bodyPr wrap="square" lIns="0" rIns="0" rtlCol="0" anchor="ctr">
            <a:spAutoFit/>
          </a:bodyPr>
          <a:lstStyle/>
          <a:p>
            <a:pPr lvl="2" algn="ctr"/>
            <a:r>
              <a:rPr lang="en-GB" sz="1600" noProof="0" dirty="0">
                <a:solidFill>
                  <a:schemeClr val="tx1">
                    <a:lumMod val="75000"/>
                    <a:lumOff val="25000"/>
                  </a:schemeClr>
                </a:solidFill>
              </a:rPr>
              <a:t>Mum and toddler group</a:t>
            </a:r>
          </a:p>
        </p:txBody>
      </p:sp>
      <p:sp>
        <p:nvSpPr>
          <p:cNvPr id="16" name="Speech Bubble: Oval 15">
            <a:extLst>
              <a:ext uri="{FF2B5EF4-FFF2-40B4-BE49-F238E27FC236}">
                <a16:creationId xmlns:a16="http://schemas.microsoft.com/office/drawing/2014/main" id="{F98C69C8-439E-023B-1E19-3B6059AF5421}"/>
              </a:ext>
            </a:extLst>
          </p:cNvPr>
          <p:cNvSpPr/>
          <p:nvPr/>
        </p:nvSpPr>
        <p:spPr>
          <a:xfrm>
            <a:off x="3554845" y="5285595"/>
            <a:ext cx="3327508" cy="1168539"/>
          </a:xfrm>
          <a:prstGeom prst="wedgeEllipseCallout">
            <a:avLst/>
          </a:prstGeom>
        </p:spPr>
        <p:style>
          <a:lnRef idx="2">
            <a:schemeClr val="accent1">
              <a:shade val="15000"/>
            </a:schemeClr>
          </a:lnRef>
          <a:fillRef idx="1">
            <a:schemeClr val="accent1"/>
          </a:fillRef>
          <a:effectRef idx="0">
            <a:schemeClr val="accent1"/>
          </a:effectRef>
          <a:fontRef idx="minor">
            <a:schemeClr val="lt1"/>
          </a:fontRef>
        </p:style>
        <p:txBody>
          <a:bodyPr wrap="square" lIns="0" rIns="0" rtlCol="0" anchor="ctr">
            <a:spAutoFit/>
          </a:bodyPr>
          <a:lstStyle/>
          <a:p>
            <a:pPr lvl="2" algn="ctr"/>
            <a:r>
              <a:rPr lang="en-GB" sz="1600" noProof="0" dirty="0">
                <a:solidFill>
                  <a:schemeClr val="tx1">
                    <a:lumMod val="75000"/>
                    <a:lumOff val="25000"/>
                  </a:schemeClr>
                </a:solidFill>
              </a:rPr>
              <a:t>Off road walk / run / cycle route</a:t>
            </a:r>
          </a:p>
        </p:txBody>
      </p:sp>
    </p:spTree>
    <p:extLst>
      <p:ext uri="{BB962C8B-B14F-4D97-AF65-F5344CB8AC3E}">
        <p14:creationId xmlns:p14="http://schemas.microsoft.com/office/powerpoint/2010/main" val="11092975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88C9B83F-64CD-41C1-925F-A08801FFD0B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8467"/>
            <a:ext cx="9906001" cy="6866467"/>
            <a:chOff x="0" y="-8467"/>
            <a:chExt cx="12192000" cy="6866467"/>
          </a:xfrm>
        </p:grpSpPr>
        <p:cxnSp>
          <p:nvCxnSpPr>
            <p:cNvPr id="24" name="Straight Connector 23">
              <a:extLst>
                <a:ext uri="{FF2B5EF4-FFF2-40B4-BE49-F238E27FC236}">
                  <a16:creationId xmlns:a16="http://schemas.microsoft.com/office/drawing/2014/main" id="{E1655065-0BD7-4422-BEC0-4401E998090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4DDD90AC-ABEC-4A76-9C9C-AD0A5F8FC7F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6" name="Rectangle 23">
              <a:extLst>
                <a:ext uri="{FF2B5EF4-FFF2-40B4-BE49-F238E27FC236}">
                  <a16:creationId xmlns:a16="http://schemas.microsoft.com/office/drawing/2014/main" id="{21A8AFEF-EC50-4C0B-9C64-814B76C820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noProof="0" dirty="0"/>
            </a:p>
          </p:txBody>
        </p:sp>
        <p:sp>
          <p:nvSpPr>
            <p:cNvPr id="27" name="Rectangle 25">
              <a:extLst>
                <a:ext uri="{FF2B5EF4-FFF2-40B4-BE49-F238E27FC236}">
                  <a16:creationId xmlns:a16="http://schemas.microsoft.com/office/drawing/2014/main" id="{CAFAA800-E117-4357-84E4-56B63EA03E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noProof="0" dirty="0"/>
            </a:p>
          </p:txBody>
        </p:sp>
        <p:sp>
          <p:nvSpPr>
            <p:cNvPr id="28" name="Isosceles Triangle 27">
              <a:extLst>
                <a:ext uri="{FF2B5EF4-FFF2-40B4-BE49-F238E27FC236}">
                  <a16:creationId xmlns:a16="http://schemas.microsoft.com/office/drawing/2014/main" id="{8DDFC9F4-3B45-402D-8AD7-60B3F08ED7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noProof="0" dirty="0"/>
            </a:p>
          </p:txBody>
        </p:sp>
        <p:sp>
          <p:nvSpPr>
            <p:cNvPr id="29" name="Rectangle 27">
              <a:extLst>
                <a:ext uri="{FF2B5EF4-FFF2-40B4-BE49-F238E27FC236}">
                  <a16:creationId xmlns:a16="http://schemas.microsoft.com/office/drawing/2014/main" id="{F26A0854-FBE4-4587-B349-06BE192BD7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noProof="0" dirty="0"/>
            </a:p>
          </p:txBody>
        </p:sp>
        <p:sp>
          <p:nvSpPr>
            <p:cNvPr id="30" name="Rectangle 28">
              <a:extLst>
                <a:ext uri="{FF2B5EF4-FFF2-40B4-BE49-F238E27FC236}">
                  <a16:creationId xmlns:a16="http://schemas.microsoft.com/office/drawing/2014/main" id="{54A9C4C6-FF7D-470E-BFCA-CE4F60A1F0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noProof="0" dirty="0"/>
            </a:p>
          </p:txBody>
        </p:sp>
        <p:sp>
          <p:nvSpPr>
            <p:cNvPr id="31" name="Rectangle 29">
              <a:extLst>
                <a:ext uri="{FF2B5EF4-FFF2-40B4-BE49-F238E27FC236}">
                  <a16:creationId xmlns:a16="http://schemas.microsoft.com/office/drawing/2014/main" id="{B1721EA8-4871-45D4-B78F-AE805A3004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noProof="0" dirty="0"/>
            </a:p>
          </p:txBody>
        </p:sp>
        <p:sp>
          <p:nvSpPr>
            <p:cNvPr id="32" name="Isosceles Triangle 31">
              <a:extLst>
                <a:ext uri="{FF2B5EF4-FFF2-40B4-BE49-F238E27FC236}">
                  <a16:creationId xmlns:a16="http://schemas.microsoft.com/office/drawing/2014/main" id="{E5763971-E3A3-45C6-9BA8-2E032C7A55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noProof="0" dirty="0"/>
            </a:p>
          </p:txBody>
        </p:sp>
        <p:sp>
          <p:nvSpPr>
            <p:cNvPr id="33" name="Isosceles Triangle 32">
              <a:extLst>
                <a:ext uri="{FF2B5EF4-FFF2-40B4-BE49-F238E27FC236}">
                  <a16:creationId xmlns:a16="http://schemas.microsoft.com/office/drawing/2014/main" id="{32752E94-0E01-4AF5-A43A-F2FAD8737C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noProof="0" dirty="0"/>
            </a:p>
          </p:txBody>
        </p:sp>
      </p:grpSp>
      <p:pic>
        <p:nvPicPr>
          <p:cNvPr id="4" name="Picture 3" descr="Aerial view of the road">
            <a:extLst>
              <a:ext uri="{FF2B5EF4-FFF2-40B4-BE49-F238E27FC236}">
                <a16:creationId xmlns:a16="http://schemas.microsoft.com/office/drawing/2014/main" id="{C14D5F9D-33A0-0B34-CE03-93964B2F872C}"/>
              </a:ext>
            </a:extLst>
          </p:cNvPr>
          <p:cNvPicPr>
            <a:picLocks noChangeAspect="1"/>
          </p:cNvPicPr>
          <p:nvPr/>
        </p:nvPicPr>
        <p:blipFill>
          <a:blip r:embed="rId2"/>
          <a:srcRect l="19145" t="839" r="11051" b="-2"/>
          <a:stretch>
            <a:fillRect/>
          </a:stretch>
        </p:blipFill>
        <p:spPr>
          <a:xfrm>
            <a:off x="3469256" y="-1"/>
            <a:ext cx="6436744"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2" name="Title 1">
            <a:extLst>
              <a:ext uri="{FF2B5EF4-FFF2-40B4-BE49-F238E27FC236}">
                <a16:creationId xmlns:a16="http://schemas.microsoft.com/office/drawing/2014/main" id="{0FCAC99B-1869-B6DB-EFA2-7C0067E89085}"/>
              </a:ext>
            </a:extLst>
          </p:cNvPr>
          <p:cNvSpPr>
            <a:spLocks noGrp="1"/>
          </p:cNvSpPr>
          <p:nvPr>
            <p:ph type="title"/>
          </p:nvPr>
        </p:nvSpPr>
        <p:spPr>
          <a:xfrm>
            <a:off x="543453" y="2069191"/>
            <a:ext cx="4038937" cy="2369093"/>
          </a:xfrm>
        </p:spPr>
        <p:txBody>
          <a:bodyPr vert="horz" lIns="91440" tIns="45720" rIns="91440" bIns="45720" rtlCol="0" anchor="b">
            <a:normAutofit/>
          </a:bodyPr>
          <a:lstStyle/>
          <a:p>
            <a:pPr>
              <a:lnSpc>
                <a:spcPct val="90000"/>
              </a:lnSpc>
            </a:pPr>
            <a:r>
              <a:rPr lang="en-GB" sz="4000" b="0" i="0" u="none" strike="noStrike" baseline="0" noProof="0" dirty="0"/>
              <a:t>Roads, Paths, Traffic Infrastructure, Safety</a:t>
            </a:r>
          </a:p>
        </p:txBody>
      </p:sp>
      <p:cxnSp>
        <p:nvCxnSpPr>
          <p:cNvPr id="35" name="Straight Connector 34">
            <a:extLst>
              <a:ext uri="{FF2B5EF4-FFF2-40B4-BE49-F238E27FC236}">
                <a16:creationId xmlns:a16="http://schemas.microsoft.com/office/drawing/2014/main" id="{A57C1A16-B8AB-4D99-A195-A38F556A648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613947" y="0"/>
            <a:ext cx="9906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37" name="Straight Connector 36">
            <a:extLst>
              <a:ext uri="{FF2B5EF4-FFF2-40B4-BE49-F238E27FC236}">
                <a16:creationId xmlns:a16="http://schemas.microsoft.com/office/drawing/2014/main" id="{F8A9B20B-D1DD-4573-B5EC-55802951923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033029" y="3681413"/>
            <a:ext cx="3870391"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39" name="Rectangle 23">
            <a:extLst>
              <a:ext uri="{FF2B5EF4-FFF2-40B4-BE49-F238E27FC236}">
                <a16:creationId xmlns:a16="http://schemas.microsoft.com/office/drawing/2014/main" id="{66D61E08-70C3-48D8-BEA0-787111DC30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59949" y="-8467"/>
            <a:ext cx="2443471"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noProof="0" dirty="0"/>
          </a:p>
        </p:txBody>
      </p:sp>
      <p:sp>
        <p:nvSpPr>
          <p:cNvPr id="41" name="Rectangle 25">
            <a:extLst>
              <a:ext uri="{FF2B5EF4-FFF2-40B4-BE49-F238E27FC236}">
                <a16:creationId xmlns:a16="http://schemas.microsoft.com/office/drawing/2014/main" id="{FC55298F-0AE5-478E-AD2B-03C2614C58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02796" y="-8467"/>
            <a:ext cx="2103204"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noProof="0" dirty="0"/>
          </a:p>
        </p:txBody>
      </p:sp>
      <p:sp>
        <p:nvSpPr>
          <p:cNvPr id="43" name="Isosceles Triangle 24">
            <a:extLst>
              <a:ext uri="{FF2B5EF4-FFF2-40B4-BE49-F238E27FC236}">
                <a16:creationId xmlns:a16="http://schemas.microsoft.com/office/drawing/2014/main" id="{C180E4EA-0B63-4779-A895-7E90E71088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57520" y="3048000"/>
            <a:ext cx="2648480"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noProof="0" dirty="0"/>
          </a:p>
        </p:txBody>
      </p:sp>
      <p:sp>
        <p:nvSpPr>
          <p:cNvPr id="45" name="Rectangle 27">
            <a:extLst>
              <a:ext uri="{FF2B5EF4-FFF2-40B4-BE49-F238E27FC236}">
                <a16:creationId xmlns:a16="http://schemas.microsoft.com/office/drawing/2014/main" id="{CEE01D9D-3DE8-4EED-B0D3-8F3C79CC76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84281" y="-8467"/>
            <a:ext cx="2319140"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noProof="0" dirty="0"/>
          </a:p>
        </p:txBody>
      </p:sp>
      <p:sp>
        <p:nvSpPr>
          <p:cNvPr id="47" name="Rectangle 28">
            <a:extLst>
              <a:ext uri="{FF2B5EF4-FFF2-40B4-BE49-F238E27FC236}">
                <a16:creationId xmlns:a16="http://schemas.microsoft.com/office/drawing/2014/main" id="{89AF5CE9-607F-43F4-8983-DCD6DA4051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55218" y="-8467"/>
            <a:ext cx="1048201"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noProof="0" dirty="0"/>
          </a:p>
        </p:txBody>
      </p:sp>
      <p:sp>
        <p:nvSpPr>
          <p:cNvPr id="49" name="Rectangle 29">
            <a:extLst>
              <a:ext uri="{FF2B5EF4-FFF2-40B4-BE49-F238E27FC236}">
                <a16:creationId xmlns:a16="http://schemas.microsoft.com/office/drawing/2014/main" id="{6EEA2DBD-9E1E-4521-8C01-F32AD18A89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87936" y="-8467"/>
            <a:ext cx="1015483"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noProof="0" dirty="0"/>
          </a:p>
        </p:txBody>
      </p:sp>
      <p:sp>
        <p:nvSpPr>
          <p:cNvPr id="51" name="Isosceles Triangle 29">
            <a:extLst>
              <a:ext uri="{FF2B5EF4-FFF2-40B4-BE49-F238E27FC236}">
                <a16:creationId xmlns:a16="http://schemas.microsoft.com/office/drawing/2014/main" id="{15BBD2C1-BA9B-46A9-A27A-33498B1692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26978" y="3589867"/>
            <a:ext cx="1476442"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noProof="0" dirty="0"/>
          </a:p>
        </p:txBody>
      </p:sp>
    </p:spTree>
    <p:extLst>
      <p:ext uri="{BB962C8B-B14F-4D97-AF65-F5344CB8AC3E}">
        <p14:creationId xmlns:p14="http://schemas.microsoft.com/office/powerpoint/2010/main" val="4161862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801270-D031-FCF4-6FAF-7B6A1E2D739E}"/>
              </a:ext>
            </a:extLst>
          </p:cNvPr>
          <p:cNvSpPr>
            <a:spLocks noGrp="1"/>
          </p:cNvSpPr>
          <p:nvPr>
            <p:ph type="title"/>
          </p:nvPr>
        </p:nvSpPr>
        <p:spPr/>
        <p:txBody>
          <a:bodyPr vert="horz" lIns="91440" tIns="45720" rIns="91440" bIns="45720" rtlCol="0" anchor="t">
            <a:normAutofit/>
          </a:bodyPr>
          <a:lstStyle/>
          <a:p>
            <a:r>
              <a:rPr lang="en-GB" sz="3600" noProof="0" dirty="0"/>
              <a:t>Road safety</a:t>
            </a:r>
          </a:p>
        </p:txBody>
      </p:sp>
      <p:sp>
        <p:nvSpPr>
          <p:cNvPr id="3" name="Text Placeholder 2">
            <a:extLst>
              <a:ext uri="{FF2B5EF4-FFF2-40B4-BE49-F238E27FC236}">
                <a16:creationId xmlns:a16="http://schemas.microsoft.com/office/drawing/2014/main" id="{2F45151B-B2C0-32E7-9B9C-AC043B7CBFD0}"/>
              </a:ext>
            </a:extLst>
          </p:cNvPr>
          <p:cNvSpPr>
            <a:spLocks noGrp="1"/>
          </p:cNvSpPr>
          <p:nvPr>
            <p:ph type="body" sz="half" idx="2"/>
          </p:nvPr>
        </p:nvSpPr>
        <p:spPr/>
        <p:txBody>
          <a:bodyPr vert="horz" lIns="91440" tIns="45720" rIns="91440" bIns="45720" rtlCol="0">
            <a:normAutofit fontScale="77500" lnSpcReduction="20000"/>
          </a:bodyPr>
          <a:lstStyle/>
          <a:p>
            <a:pPr marL="342900" indent="-342900">
              <a:buChar char=""/>
            </a:pPr>
            <a:r>
              <a:rPr lang="en-GB" sz="1800" noProof="0" dirty="0"/>
              <a:t>88% of respondents agree that road safety is a problem in the parish (Q30)</a:t>
            </a:r>
          </a:p>
          <a:p>
            <a:pPr marL="342900" indent="-342900">
              <a:buChar char=""/>
            </a:pPr>
            <a:r>
              <a:rPr lang="en-GB" sz="1800" noProof="0" dirty="0"/>
              <a:t>26% believe that congestion is a problem (Q31)</a:t>
            </a:r>
          </a:p>
          <a:p>
            <a:pPr lvl="1"/>
            <a:r>
              <a:rPr lang="en-GB" noProof="0" dirty="0"/>
              <a:t>School times most frequently flagged</a:t>
            </a:r>
          </a:p>
          <a:p>
            <a:pPr marL="342900" indent="-342900">
              <a:buChar char=""/>
            </a:pPr>
            <a:r>
              <a:rPr lang="en-GB" sz="1800" noProof="0" dirty="0"/>
              <a:t>82% believe that speed is a problem (Q32)</a:t>
            </a:r>
          </a:p>
          <a:p>
            <a:pPr lvl="1"/>
            <a:r>
              <a:rPr lang="en-GB" noProof="0" dirty="0"/>
              <a:t>Maypole Road, Hoath Road, Ford Hill, Marley Lane, Hicks Forstal commonly flagged</a:t>
            </a:r>
          </a:p>
          <a:p>
            <a:pPr marL="342900" indent="-342900">
              <a:buChar char=""/>
            </a:pPr>
            <a:r>
              <a:rPr lang="en-GB" sz="1800" noProof="0" dirty="0"/>
              <a:t>Potholes, road damage, litter frequently flagged (Q29, Q34)</a:t>
            </a:r>
          </a:p>
        </p:txBody>
      </p:sp>
      <p:graphicFrame>
        <p:nvGraphicFramePr>
          <p:cNvPr id="8" name="Content Placeholder 7">
            <a:extLst>
              <a:ext uri="{FF2B5EF4-FFF2-40B4-BE49-F238E27FC236}">
                <a16:creationId xmlns:a16="http://schemas.microsoft.com/office/drawing/2014/main" id="{899A03FD-9FA3-6BCD-C3F5-818D4C96B5E6}"/>
              </a:ext>
            </a:extLst>
          </p:cNvPr>
          <p:cNvGraphicFramePr>
            <a:graphicFrameLocks noGrp="1"/>
          </p:cNvGraphicFramePr>
          <p:nvPr>
            <p:ph idx="1"/>
          </p:nvPr>
        </p:nvGraphicFramePr>
        <p:xfrm>
          <a:off x="660400" y="3778250"/>
          <a:ext cx="6877050" cy="22637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8032837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5CD67D-F65A-61E9-D41C-DEC62E2243AC}"/>
              </a:ext>
            </a:extLst>
          </p:cNvPr>
          <p:cNvSpPr>
            <a:spLocks noGrp="1"/>
          </p:cNvSpPr>
          <p:nvPr>
            <p:ph type="title"/>
          </p:nvPr>
        </p:nvSpPr>
        <p:spPr/>
        <p:txBody>
          <a:bodyPr vert="horz" lIns="91440" tIns="45720" rIns="91440" bIns="45720" rtlCol="0" anchor="t">
            <a:normAutofit/>
          </a:bodyPr>
          <a:lstStyle/>
          <a:p>
            <a:r>
              <a:rPr lang="en-GB" noProof="0" dirty="0"/>
              <a:t>Suggestions</a:t>
            </a:r>
          </a:p>
        </p:txBody>
      </p:sp>
      <p:sp>
        <p:nvSpPr>
          <p:cNvPr id="3" name="Text Placeholder 2">
            <a:extLst>
              <a:ext uri="{FF2B5EF4-FFF2-40B4-BE49-F238E27FC236}">
                <a16:creationId xmlns:a16="http://schemas.microsoft.com/office/drawing/2014/main" id="{4F67C9BC-735D-9A09-1610-CE138AFD9950}"/>
              </a:ext>
            </a:extLst>
          </p:cNvPr>
          <p:cNvSpPr>
            <a:spLocks noGrp="1"/>
          </p:cNvSpPr>
          <p:nvPr>
            <p:ph type="body" idx="1"/>
          </p:nvPr>
        </p:nvSpPr>
        <p:spPr/>
        <p:txBody>
          <a:bodyPr vert="horz" lIns="91440" tIns="45720" rIns="91440" bIns="45720" rtlCol="0">
            <a:normAutofit/>
          </a:bodyPr>
          <a:lstStyle/>
          <a:p>
            <a:r>
              <a:rPr lang="en-GB" noProof="0" dirty="0"/>
              <a:t>Reduced speed limits</a:t>
            </a:r>
          </a:p>
          <a:p>
            <a:r>
              <a:rPr lang="en-GB" noProof="0" dirty="0"/>
              <a:t>Enforcement, cameras</a:t>
            </a:r>
          </a:p>
          <a:p>
            <a:r>
              <a:rPr lang="en-GB" noProof="0" dirty="0"/>
              <a:t>Traffic calming (speed bumps)</a:t>
            </a:r>
          </a:p>
          <a:p>
            <a:r>
              <a:rPr lang="en-GB" noProof="0" dirty="0"/>
              <a:t>Signage</a:t>
            </a:r>
          </a:p>
          <a:p>
            <a:endParaRPr lang="en-GB" noProof="0" dirty="0"/>
          </a:p>
          <a:p>
            <a:endParaRPr lang="en-GB" noProof="0" dirty="0"/>
          </a:p>
        </p:txBody>
      </p:sp>
    </p:spTree>
    <p:extLst>
      <p:ext uri="{BB962C8B-B14F-4D97-AF65-F5344CB8AC3E}">
        <p14:creationId xmlns:p14="http://schemas.microsoft.com/office/powerpoint/2010/main" val="6147749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F5D6F7-16C0-9287-68CB-6606001E599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D2C7840-9375-52D2-D5E1-564E8F67BA58}"/>
              </a:ext>
            </a:extLst>
          </p:cNvPr>
          <p:cNvSpPr>
            <a:spLocks noGrp="1"/>
          </p:cNvSpPr>
          <p:nvPr>
            <p:ph type="title"/>
          </p:nvPr>
        </p:nvSpPr>
        <p:spPr/>
        <p:txBody>
          <a:bodyPr vert="horz" lIns="91440" tIns="45720" rIns="91440" bIns="45720" rtlCol="0" anchor="t">
            <a:normAutofit/>
          </a:bodyPr>
          <a:lstStyle/>
          <a:p>
            <a:r>
              <a:rPr lang="en-GB" b="0" i="0" u="none" strike="noStrike" baseline="0" noProof="0" dirty="0"/>
              <a:t>Comments</a:t>
            </a:r>
          </a:p>
        </p:txBody>
      </p:sp>
      <p:sp>
        <p:nvSpPr>
          <p:cNvPr id="12" name="Speech Bubble: Oval 11">
            <a:extLst>
              <a:ext uri="{FF2B5EF4-FFF2-40B4-BE49-F238E27FC236}">
                <a16:creationId xmlns:a16="http://schemas.microsoft.com/office/drawing/2014/main" id="{D97DA6DA-E839-7559-2CD0-B214564478B7}"/>
              </a:ext>
            </a:extLst>
          </p:cNvPr>
          <p:cNvSpPr/>
          <p:nvPr/>
        </p:nvSpPr>
        <p:spPr>
          <a:xfrm>
            <a:off x="5820065" y="626639"/>
            <a:ext cx="3699163" cy="2207240"/>
          </a:xfrm>
          <a:prstGeom prst="wedgeEllipseCallout">
            <a:avLst/>
          </a:prstGeom>
        </p:spPr>
        <p:style>
          <a:lnRef idx="2">
            <a:schemeClr val="accent1">
              <a:shade val="15000"/>
            </a:schemeClr>
          </a:lnRef>
          <a:fillRef idx="1">
            <a:schemeClr val="accent1"/>
          </a:fillRef>
          <a:effectRef idx="0">
            <a:schemeClr val="accent1"/>
          </a:effectRef>
          <a:fontRef idx="minor">
            <a:schemeClr val="lt1"/>
          </a:fontRef>
        </p:style>
        <p:txBody>
          <a:bodyPr wrap="square" lIns="0" rIns="0" rtlCol="0" anchor="ctr">
            <a:spAutoFit/>
          </a:bodyPr>
          <a:lstStyle/>
          <a:p>
            <a:pPr lvl="2" algn="ctr"/>
            <a:r>
              <a:rPr lang="en-GB" sz="1600" noProof="0" dirty="0">
                <a:solidFill>
                  <a:schemeClr val="tx1">
                    <a:lumMod val="75000"/>
                    <a:lumOff val="25000"/>
                  </a:schemeClr>
                </a:solidFill>
              </a:rPr>
              <a:t>Terrible road damage … Most roads in village damaged by diversionary traffic volumes</a:t>
            </a:r>
          </a:p>
        </p:txBody>
      </p:sp>
      <p:sp>
        <p:nvSpPr>
          <p:cNvPr id="3" name="Speech Bubble: Oval 2">
            <a:extLst>
              <a:ext uri="{FF2B5EF4-FFF2-40B4-BE49-F238E27FC236}">
                <a16:creationId xmlns:a16="http://schemas.microsoft.com/office/drawing/2014/main" id="{F29B49A9-24DC-EE1D-497A-68386E490DDD}"/>
              </a:ext>
            </a:extLst>
          </p:cNvPr>
          <p:cNvSpPr/>
          <p:nvPr/>
        </p:nvSpPr>
        <p:spPr>
          <a:xfrm>
            <a:off x="1145308" y="3429000"/>
            <a:ext cx="6524338" cy="1514773"/>
          </a:xfrm>
          <a:prstGeom prst="wedgeEllipseCallout">
            <a:avLst/>
          </a:prstGeom>
        </p:spPr>
        <p:style>
          <a:lnRef idx="2">
            <a:schemeClr val="accent1">
              <a:shade val="15000"/>
            </a:schemeClr>
          </a:lnRef>
          <a:fillRef idx="1">
            <a:schemeClr val="accent1"/>
          </a:fillRef>
          <a:effectRef idx="0">
            <a:schemeClr val="accent1"/>
          </a:effectRef>
          <a:fontRef idx="minor">
            <a:schemeClr val="lt1"/>
          </a:fontRef>
        </p:style>
        <p:txBody>
          <a:bodyPr wrap="square" lIns="0" rIns="0" rtlCol="0" anchor="ctr">
            <a:spAutoFit/>
          </a:bodyPr>
          <a:lstStyle/>
          <a:p>
            <a:pPr lvl="2" algn="ctr"/>
            <a:r>
              <a:rPr lang="en-GB" sz="1600" noProof="0" dirty="0">
                <a:solidFill>
                  <a:schemeClr val="tx1">
                    <a:lumMod val="75000"/>
                    <a:lumOff val="25000"/>
                  </a:schemeClr>
                </a:solidFill>
              </a:rPr>
              <a:t>Litter thrown from cars, cars / motorbikes with deliberately noisy exhausts, speeding, damage to verges from large tractors </a:t>
            </a:r>
          </a:p>
        </p:txBody>
      </p:sp>
      <p:sp>
        <p:nvSpPr>
          <p:cNvPr id="4" name="Speech Bubble: Oval 3">
            <a:extLst>
              <a:ext uri="{FF2B5EF4-FFF2-40B4-BE49-F238E27FC236}">
                <a16:creationId xmlns:a16="http://schemas.microsoft.com/office/drawing/2014/main" id="{6836E06A-A6D1-F5F7-4495-42906308F6A7}"/>
              </a:ext>
            </a:extLst>
          </p:cNvPr>
          <p:cNvSpPr/>
          <p:nvPr/>
        </p:nvSpPr>
        <p:spPr>
          <a:xfrm>
            <a:off x="274674" y="1799243"/>
            <a:ext cx="4678326" cy="1168539"/>
          </a:xfrm>
          <a:prstGeom prst="wedgeEllipseCallout">
            <a:avLst/>
          </a:prstGeom>
        </p:spPr>
        <p:style>
          <a:lnRef idx="2">
            <a:schemeClr val="accent1">
              <a:shade val="15000"/>
            </a:schemeClr>
          </a:lnRef>
          <a:fillRef idx="1">
            <a:schemeClr val="accent1"/>
          </a:fillRef>
          <a:effectRef idx="0">
            <a:schemeClr val="accent1"/>
          </a:effectRef>
          <a:fontRef idx="minor">
            <a:schemeClr val="lt1"/>
          </a:fontRef>
        </p:style>
        <p:txBody>
          <a:bodyPr wrap="square" lIns="0" rIns="0" rtlCol="0" anchor="ctr">
            <a:spAutoFit/>
          </a:bodyPr>
          <a:lstStyle/>
          <a:p>
            <a:pPr lvl="2" algn="ctr"/>
            <a:r>
              <a:rPr lang="en-GB" sz="1600" noProof="0" dirty="0">
                <a:solidFill>
                  <a:schemeClr val="tx1">
                    <a:lumMod val="75000"/>
                    <a:lumOff val="25000"/>
                  </a:schemeClr>
                </a:solidFill>
              </a:rPr>
              <a:t>[Congestion] School times only, Digestate pit and large vehicular traffic.</a:t>
            </a:r>
          </a:p>
        </p:txBody>
      </p:sp>
      <p:sp>
        <p:nvSpPr>
          <p:cNvPr id="6" name="Speech Bubble: Oval 5">
            <a:extLst>
              <a:ext uri="{FF2B5EF4-FFF2-40B4-BE49-F238E27FC236}">
                <a16:creationId xmlns:a16="http://schemas.microsoft.com/office/drawing/2014/main" id="{EEB331CA-0C93-8BF0-2A85-4C7F9925505E}"/>
              </a:ext>
            </a:extLst>
          </p:cNvPr>
          <p:cNvSpPr/>
          <p:nvPr/>
        </p:nvSpPr>
        <p:spPr>
          <a:xfrm>
            <a:off x="660399" y="5336932"/>
            <a:ext cx="9148618" cy="1168539"/>
          </a:xfrm>
          <a:prstGeom prst="wedgeEllipseCallout">
            <a:avLst/>
          </a:prstGeom>
        </p:spPr>
        <p:style>
          <a:lnRef idx="2">
            <a:schemeClr val="accent1">
              <a:shade val="15000"/>
            </a:schemeClr>
          </a:lnRef>
          <a:fillRef idx="1">
            <a:schemeClr val="accent1"/>
          </a:fillRef>
          <a:effectRef idx="0">
            <a:schemeClr val="accent1"/>
          </a:effectRef>
          <a:fontRef idx="minor">
            <a:schemeClr val="lt1"/>
          </a:fontRef>
        </p:style>
        <p:txBody>
          <a:bodyPr wrap="square" lIns="0" rIns="0" rtlCol="0" anchor="ctr">
            <a:spAutoFit/>
          </a:bodyPr>
          <a:lstStyle/>
          <a:p>
            <a:pPr lvl="2" algn="ctr"/>
            <a:r>
              <a:rPr lang="en-GB" sz="1600" noProof="0" dirty="0">
                <a:solidFill>
                  <a:schemeClr val="tx1">
                    <a:lumMod val="75000"/>
                    <a:lumOff val="25000"/>
                  </a:schemeClr>
                </a:solidFill>
              </a:rPr>
              <a:t>Our local roads are seeing significant increase in vehicles using them as "rat runs" and access to and from housing developments in surrounding areas.</a:t>
            </a:r>
          </a:p>
        </p:txBody>
      </p:sp>
    </p:spTree>
    <p:extLst>
      <p:ext uri="{BB962C8B-B14F-4D97-AF65-F5344CB8AC3E}">
        <p14:creationId xmlns:p14="http://schemas.microsoft.com/office/powerpoint/2010/main" val="18801552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61" name="Group 60">
            <a:extLst>
              <a:ext uri="{FF2B5EF4-FFF2-40B4-BE49-F238E27FC236}">
                <a16:creationId xmlns:a16="http://schemas.microsoft.com/office/drawing/2014/main" id="{D920209C-E85B-4D6F-A56F-724F5ADA811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8467"/>
            <a:ext cx="9906001" cy="6866467"/>
            <a:chOff x="0" y="-8467"/>
            <a:chExt cx="12192000" cy="6866467"/>
          </a:xfrm>
        </p:grpSpPr>
        <p:cxnSp>
          <p:nvCxnSpPr>
            <p:cNvPr id="10" name="Straight Connector 9">
              <a:extLst>
                <a:ext uri="{FF2B5EF4-FFF2-40B4-BE49-F238E27FC236}">
                  <a16:creationId xmlns:a16="http://schemas.microsoft.com/office/drawing/2014/main" id="{9125522E-1DFD-4F78-912B-B922A2D39DA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FDA72C10-FE9D-49B3-80CB-A7EE8BCB38F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62" name="Rectangle 23">
              <a:extLst>
                <a:ext uri="{FF2B5EF4-FFF2-40B4-BE49-F238E27FC236}">
                  <a16:creationId xmlns:a16="http://schemas.microsoft.com/office/drawing/2014/main" id="{6E7DF470-1055-45E4-AB9D-11E42EC538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noProof="0" dirty="0"/>
            </a:p>
          </p:txBody>
        </p:sp>
        <p:sp>
          <p:nvSpPr>
            <p:cNvPr id="63" name="Rectangle 25">
              <a:extLst>
                <a:ext uri="{FF2B5EF4-FFF2-40B4-BE49-F238E27FC236}">
                  <a16:creationId xmlns:a16="http://schemas.microsoft.com/office/drawing/2014/main" id="{6AA35CFF-3837-4B7F-B875-718AC2E14E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noProof="0" dirty="0"/>
            </a:p>
          </p:txBody>
        </p:sp>
        <p:sp>
          <p:nvSpPr>
            <p:cNvPr id="64" name="Isosceles Triangle 63">
              <a:extLst>
                <a:ext uri="{FF2B5EF4-FFF2-40B4-BE49-F238E27FC236}">
                  <a16:creationId xmlns:a16="http://schemas.microsoft.com/office/drawing/2014/main" id="{62F41804-A347-47E3-8BD8-BD00CF2F64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noProof="0" dirty="0"/>
            </a:p>
          </p:txBody>
        </p:sp>
        <p:sp>
          <p:nvSpPr>
            <p:cNvPr id="65" name="Rectangle 27">
              <a:extLst>
                <a:ext uri="{FF2B5EF4-FFF2-40B4-BE49-F238E27FC236}">
                  <a16:creationId xmlns:a16="http://schemas.microsoft.com/office/drawing/2014/main" id="{76894B81-EE9C-4546-BCFA-DD9ED2C0AD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noProof="0" dirty="0"/>
            </a:p>
          </p:txBody>
        </p:sp>
        <p:sp>
          <p:nvSpPr>
            <p:cNvPr id="66" name="Rectangle 28">
              <a:extLst>
                <a:ext uri="{FF2B5EF4-FFF2-40B4-BE49-F238E27FC236}">
                  <a16:creationId xmlns:a16="http://schemas.microsoft.com/office/drawing/2014/main" id="{3AF181D1-71AC-43D8-A6E1-D4C488D5DC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noProof="0" dirty="0"/>
            </a:p>
          </p:txBody>
        </p:sp>
        <p:sp>
          <p:nvSpPr>
            <p:cNvPr id="67" name="Rectangle 29">
              <a:extLst>
                <a:ext uri="{FF2B5EF4-FFF2-40B4-BE49-F238E27FC236}">
                  <a16:creationId xmlns:a16="http://schemas.microsoft.com/office/drawing/2014/main" id="{4132D661-917C-4D2D-8E37-8590B55D91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noProof="0" dirty="0"/>
            </a:p>
          </p:txBody>
        </p:sp>
        <p:sp>
          <p:nvSpPr>
            <p:cNvPr id="68" name="Isosceles Triangle 67">
              <a:extLst>
                <a:ext uri="{FF2B5EF4-FFF2-40B4-BE49-F238E27FC236}">
                  <a16:creationId xmlns:a16="http://schemas.microsoft.com/office/drawing/2014/main" id="{7969643D-8B71-434D-A235-68CB241F9D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noProof="0" dirty="0"/>
            </a:p>
          </p:txBody>
        </p:sp>
        <p:sp>
          <p:nvSpPr>
            <p:cNvPr id="69" name="Isosceles Triangle 68">
              <a:extLst>
                <a:ext uri="{FF2B5EF4-FFF2-40B4-BE49-F238E27FC236}">
                  <a16:creationId xmlns:a16="http://schemas.microsoft.com/office/drawing/2014/main" id="{DF15C24A-4BCF-47C0-B2FA-76A0EF3384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noProof="0" dirty="0"/>
            </a:p>
          </p:txBody>
        </p:sp>
      </p:grpSp>
      <p:sp useBgFill="1">
        <p:nvSpPr>
          <p:cNvPr id="70" name="Rectangle 69">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906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2" name="Title 1">
            <a:extLst>
              <a:ext uri="{FF2B5EF4-FFF2-40B4-BE49-F238E27FC236}">
                <a16:creationId xmlns:a16="http://schemas.microsoft.com/office/drawing/2014/main" id="{E26800EC-F60E-E34F-AAC7-C9810A10D74B}"/>
              </a:ext>
            </a:extLst>
          </p:cNvPr>
          <p:cNvSpPr>
            <a:spLocks noGrp="1"/>
          </p:cNvSpPr>
          <p:nvPr>
            <p:ph type="title"/>
          </p:nvPr>
        </p:nvSpPr>
        <p:spPr>
          <a:xfrm>
            <a:off x="1045633" y="609600"/>
            <a:ext cx="8285463" cy="1099457"/>
          </a:xfrm>
        </p:spPr>
        <p:txBody>
          <a:bodyPr vert="horz" lIns="91440" tIns="45720" rIns="91440" bIns="45720" rtlCol="0" anchor="t">
            <a:normAutofit/>
          </a:bodyPr>
          <a:lstStyle/>
          <a:p>
            <a:r>
              <a:rPr lang="en-GB" b="0" i="0" u="none" strike="noStrike" baseline="0" noProof="0" dirty="0"/>
              <a:t>Community feeling</a:t>
            </a:r>
          </a:p>
        </p:txBody>
      </p:sp>
      <p:sp>
        <p:nvSpPr>
          <p:cNvPr id="71" name="Isosceles Triangle 70">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684609"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noProof="0" dirty="0"/>
          </a:p>
        </p:txBody>
      </p:sp>
      <p:sp>
        <p:nvSpPr>
          <p:cNvPr id="72" name="Isosceles Triangle 71">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9541404" y="4013200"/>
            <a:ext cx="364596"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noProof="0" dirty="0"/>
          </a:p>
        </p:txBody>
      </p:sp>
      <p:graphicFrame>
        <p:nvGraphicFramePr>
          <p:cNvPr id="73" name="Text Placeholder 2">
            <a:extLst>
              <a:ext uri="{FF2B5EF4-FFF2-40B4-BE49-F238E27FC236}">
                <a16:creationId xmlns:a16="http://schemas.microsoft.com/office/drawing/2014/main" id="{30B2230D-D7C2-F201-A161-C1F2DC4E8E22}"/>
              </a:ext>
            </a:extLst>
          </p:cNvPr>
          <p:cNvGraphicFramePr/>
          <p:nvPr>
            <p:extLst>
              <p:ext uri="{D42A27DB-BD31-4B8C-83A1-F6EECF244321}">
                <p14:modId xmlns:p14="http://schemas.microsoft.com/office/powerpoint/2010/main" val="455888209"/>
              </p:ext>
            </p:extLst>
          </p:nvPr>
        </p:nvGraphicFramePr>
        <p:xfrm>
          <a:off x="1045633" y="1948543"/>
          <a:ext cx="7814733" cy="40934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343544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88C9B83F-64CD-41C1-925F-A08801FFD0B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8467"/>
            <a:ext cx="9906001" cy="6866467"/>
            <a:chOff x="0" y="-8467"/>
            <a:chExt cx="12192000" cy="6866467"/>
          </a:xfrm>
        </p:grpSpPr>
        <p:cxnSp>
          <p:nvCxnSpPr>
            <p:cNvPr id="9" name="Straight Connector 8">
              <a:extLst>
                <a:ext uri="{FF2B5EF4-FFF2-40B4-BE49-F238E27FC236}">
                  <a16:creationId xmlns:a16="http://schemas.microsoft.com/office/drawing/2014/main" id="{E1655065-0BD7-4422-BEC0-4401E998090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4DDD90AC-ABEC-4A76-9C9C-AD0A5F8FC7F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1" name="Rectangle 23">
              <a:extLst>
                <a:ext uri="{FF2B5EF4-FFF2-40B4-BE49-F238E27FC236}">
                  <a16:creationId xmlns:a16="http://schemas.microsoft.com/office/drawing/2014/main" id="{21A8AFEF-EC50-4C0B-9C64-814B76C820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noProof="0" dirty="0"/>
            </a:p>
          </p:txBody>
        </p:sp>
        <p:sp>
          <p:nvSpPr>
            <p:cNvPr id="12" name="Rectangle 25">
              <a:extLst>
                <a:ext uri="{FF2B5EF4-FFF2-40B4-BE49-F238E27FC236}">
                  <a16:creationId xmlns:a16="http://schemas.microsoft.com/office/drawing/2014/main" id="{CAFAA800-E117-4357-84E4-56B63EA03E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noProof="0" dirty="0"/>
            </a:p>
          </p:txBody>
        </p:sp>
        <p:sp>
          <p:nvSpPr>
            <p:cNvPr id="13" name="Isosceles Triangle 12">
              <a:extLst>
                <a:ext uri="{FF2B5EF4-FFF2-40B4-BE49-F238E27FC236}">
                  <a16:creationId xmlns:a16="http://schemas.microsoft.com/office/drawing/2014/main" id="{8DDFC9F4-3B45-402D-8AD7-60B3F08ED7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noProof="0" dirty="0"/>
            </a:p>
          </p:txBody>
        </p:sp>
        <p:sp>
          <p:nvSpPr>
            <p:cNvPr id="14" name="Rectangle 27">
              <a:extLst>
                <a:ext uri="{FF2B5EF4-FFF2-40B4-BE49-F238E27FC236}">
                  <a16:creationId xmlns:a16="http://schemas.microsoft.com/office/drawing/2014/main" id="{F26A0854-FBE4-4587-B349-06BE192BD7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noProof="0" dirty="0"/>
            </a:p>
          </p:txBody>
        </p:sp>
        <p:sp>
          <p:nvSpPr>
            <p:cNvPr id="15" name="Rectangle 28">
              <a:extLst>
                <a:ext uri="{FF2B5EF4-FFF2-40B4-BE49-F238E27FC236}">
                  <a16:creationId xmlns:a16="http://schemas.microsoft.com/office/drawing/2014/main" id="{54A9C4C6-FF7D-470E-BFCA-CE4F60A1F0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noProof="0" dirty="0"/>
            </a:p>
          </p:txBody>
        </p:sp>
        <p:sp>
          <p:nvSpPr>
            <p:cNvPr id="16" name="Rectangle 29">
              <a:extLst>
                <a:ext uri="{FF2B5EF4-FFF2-40B4-BE49-F238E27FC236}">
                  <a16:creationId xmlns:a16="http://schemas.microsoft.com/office/drawing/2014/main" id="{B1721EA8-4871-45D4-B78F-AE805A3004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noProof="0" dirty="0"/>
            </a:p>
          </p:txBody>
        </p:sp>
        <p:sp>
          <p:nvSpPr>
            <p:cNvPr id="17" name="Isosceles Triangle 16">
              <a:extLst>
                <a:ext uri="{FF2B5EF4-FFF2-40B4-BE49-F238E27FC236}">
                  <a16:creationId xmlns:a16="http://schemas.microsoft.com/office/drawing/2014/main" id="{E5763971-E3A3-45C6-9BA8-2E032C7A55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noProof="0" dirty="0"/>
            </a:p>
          </p:txBody>
        </p:sp>
        <p:sp>
          <p:nvSpPr>
            <p:cNvPr id="18" name="Isosceles Triangle 17">
              <a:extLst>
                <a:ext uri="{FF2B5EF4-FFF2-40B4-BE49-F238E27FC236}">
                  <a16:creationId xmlns:a16="http://schemas.microsoft.com/office/drawing/2014/main" id="{32752E94-0E01-4AF5-A43A-F2FAD8737C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noProof="0" dirty="0"/>
            </a:p>
          </p:txBody>
        </p:sp>
      </p:grpSp>
      <p:pic>
        <p:nvPicPr>
          <p:cNvPr id="4" name="Picture 3" descr="Person with idea concept">
            <a:extLst>
              <a:ext uri="{FF2B5EF4-FFF2-40B4-BE49-F238E27FC236}">
                <a16:creationId xmlns:a16="http://schemas.microsoft.com/office/drawing/2014/main" id="{52838986-1072-FCAA-B177-3F46B4AC28D3}"/>
              </a:ext>
            </a:extLst>
          </p:cNvPr>
          <p:cNvPicPr>
            <a:picLocks noChangeAspect="1"/>
          </p:cNvPicPr>
          <p:nvPr/>
        </p:nvPicPr>
        <p:blipFill>
          <a:blip r:embed="rId2"/>
          <a:srcRect l="26680" r="10669" b="-2"/>
          <a:stretch>
            <a:fillRect/>
          </a:stretch>
        </p:blipFill>
        <p:spPr>
          <a:xfrm>
            <a:off x="3469256" y="-1"/>
            <a:ext cx="6436744"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2" name="Title 1">
            <a:extLst>
              <a:ext uri="{FF2B5EF4-FFF2-40B4-BE49-F238E27FC236}">
                <a16:creationId xmlns:a16="http://schemas.microsoft.com/office/drawing/2014/main" id="{8BF66F46-0256-1EEB-4814-2E789C8AF53B}"/>
              </a:ext>
            </a:extLst>
          </p:cNvPr>
          <p:cNvSpPr>
            <a:spLocks noGrp="1"/>
          </p:cNvSpPr>
          <p:nvPr>
            <p:ph type="title"/>
          </p:nvPr>
        </p:nvSpPr>
        <p:spPr>
          <a:xfrm>
            <a:off x="543454" y="1138335"/>
            <a:ext cx="4672782" cy="2369093"/>
          </a:xfrm>
        </p:spPr>
        <p:txBody>
          <a:bodyPr vert="horz" lIns="91440" tIns="45720" rIns="91440" bIns="45720" rtlCol="0" anchor="b">
            <a:normAutofit/>
          </a:bodyPr>
          <a:lstStyle/>
          <a:p>
            <a:r>
              <a:rPr lang="en-GB" sz="4000" b="0" i="0" u="none" strike="noStrike" baseline="0" noProof="0" dirty="0"/>
              <a:t>Final thoughts</a:t>
            </a:r>
          </a:p>
        </p:txBody>
      </p:sp>
      <p:cxnSp>
        <p:nvCxnSpPr>
          <p:cNvPr id="20" name="Straight Connector 19">
            <a:extLst>
              <a:ext uri="{FF2B5EF4-FFF2-40B4-BE49-F238E27FC236}">
                <a16:creationId xmlns:a16="http://schemas.microsoft.com/office/drawing/2014/main" id="{A57C1A16-B8AB-4D99-A195-A38F556A648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613947" y="0"/>
            <a:ext cx="9906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F8A9B20B-D1DD-4573-B5EC-55802951923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033029" y="3681413"/>
            <a:ext cx="3870391"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a:extLst>
              <a:ext uri="{FF2B5EF4-FFF2-40B4-BE49-F238E27FC236}">
                <a16:creationId xmlns:a16="http://schemas.microsoft.com/office/drawing/2014/main" id="{66D61E08-70C3-48D8-BEA0-787111DC30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59949" y="-8467"/>
            <a:ext cx="2443471"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noProof="0" dirty="0"/>
          </a:p>
        </p:txBody>
      </p:sp>
      <p:sp>
        <p:nvSpPr>
          <p:cNvPr id="26" name="Rectangle 25">
            <a:extLst>
              <a:ext uri="{FF2B5EF4-FFF2-40B4-BE49-F238E27FC236}">
                <a16:creationId xmlns:a16="http://schemas.microsoft.com/office/drawing/2014/main" id="{FC55298F-0AE5-478E-AD2B-03C2614C58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02796" y="-8467"/>
            <a:ext cx="2103204"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noProof="0" dirty="0"/>
          </a:p>
        </p:txBody>
      </p:sp>
      <p:sp>
        <p:nvSpPr>
          <p:cNvPr id="28" name="Isosceles Triangle 24">
            <a:extLst>
              <a:ext uri="{FF2B5EF4-FFF2-40B4-BE49-F238E27FC236}">
                <a16:creationId xmlns:a16="http://schemas.microsoft.com/office/drawing/2014/main" id="{C180E4EA-0B63-4779-A895-7E90E71088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57520" y="3048000"/>
            <a:ext cx="2648480"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noProof="0" dirty="0"/>
          </a:p>
        </p:txBody>
      </p:sp>
      <p:sp>
        <p:nvSpPr>
          <p:cNvPr id="30" name="Rectangle 27">
            <a:extLst>
              <a:ext uri="{FF2B5EF4-FFF2-40B4-BE49-F238E27FC236}">
                <a16:creationId xmlns:a16="http://schemas.microsoft.com/office/drawing/2014/main" id="{CEE01D9D-3DE8-4EED-B0D3-8F3C79CC76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84281" y="-8467"/>
            <a:ext cx="2319140"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noProof="0" dirty="0"/>
          </a:p>
        </p:txBody>
      </p:sp>
      <p:sp>
        <p:nvSpPr>
          <p:cNvPr id="32" name="Rectangle 28">
            <a:extLst>
              <a:ext uri="{FF2B5EF4-FFF2-40B4-BE49-F238E27FC236}">
                <a16:creationId xmlns:a16="http://schemas.microsoft.com/office/drawing/2014/main" id="{89AF5CE9-607F-43F4-8983-DCD6DA4051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55218" y="-8467"/>
            <a:ext cx="1048201"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noProof="0" dirty="0"/>
          </a:p>
        </p:txBody>
      </p:sp>
      <p:sp>
        <p:nvSpPr>
          <p:cNvPr id="34" name="Rectangle 29">
            <a:extLst>
              <a:ext uri="{FF2B5EF4-FFF2-40B4-BE49-F238E27FC236}">
                <a16:creationId xmlns:a16="http://schemas.microsoft.com/office/drawing/2014/main" id="{6EEA2DBD-9E1E-4521-8C01-F32AD18A89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87936" y="-8467"/>
            <a:ext cx="1015483"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noProof="0" dirty="0"/>
          </a:p>
        </p:txBody>
      </p:sp>
      <p:sp>
        <p:nvSpPr>
          <p:cNvPr id="36" name="Isosceles Triangle 29">
            <a:extLst>
              <a:ext uri="{FF2B5EF4-FFF2-40B4-BE49-F238E27FC236}">
                <a16:creationId xmlns:a16="http://schemas.microsoft.com/office/drawing/2014/main" id="{15BBD2C1-BA9B-46A9-A27A-33498B1692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26978" y="3589867"/>
            <a:ext cx="1476442"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noProof="0" dirty="0"/>
          </a:p>
        </p:txBody>
      </p:sp>
    </p:spTree>
    <p:extLst>
      <p:ext uri="{BB962C8B-B14F-4D97-AF65-F5344CB8AC3E}">
        <p14:creationId xmlns:p14="http://schemas.microsoft.com/office/powerpoint/2010/main" val="1265533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09EA7EA7-74F5-4EE2-8E3D-1A10308259D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8467"/>
            <a:ext cx="9906001" cy="6866467"/>
            <a:chOff x="0" y="-8467"/>
            <a:chExt cx="12192000" cy="6866467"/>
          </a:xfrm>
        </p:grpSpPr>
        <p:cxnSp>
          <p:nvCxnSpPr>
            <p:cNvPr id="9" name="Straight Connector 8">
              <a:extLst>
                <a:ext uri="{FF2B5EF4-FFF2-40B4-BE49-F238E27FC236}">
                  <a16:creationId xmlns:a16="http://schemas.microsoft.com/office/drawing/2014/main" id="{A5CE79B5-7EE4-424D-AD14-5DEFB61B85C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696C926F-F999-44BA-8D86-9EAB51D6501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1" name="Rectangle 23">
              <a:extLst>
                <a:ext uri="{FF2B5EF4-FFF2-40B4-BE49-F238E27FC236}">
                  <a16:creationId xmlns:a16="http://schemas.microsoft.com/office/drawing/2014/main" id="{248745E7-0AF0-48F9-8E58-2673FC5F4F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noProof="0" dirty="0"/>
            </a:p>
          </p:txBody>
        </p:sp>
        <p:sp>
          <p:nvSpPr>
            <p:cNvPr id="12" name="Rectangle 25">
              <a:extLst>
                <a:ext uri="{FF2B5EF4-FFF2-40B4-BE49-F238E27FC236}">
                  <a16:creationId xmlns:a16="http://schemas.microsoft.com/office/drawing/2014/main" id="{9715E81A-D2E0-4431-9370-4E4A9ECA7F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noProof="0" dirty="0"/>
            </a:p>
          </p:txBody>
        </p:sp>
        <p:sp>
          <p:nvSpPr>
            <p:cNvPr id="13" name="Isosceles Triangle 12">
              <a:extLst>
                <a:ext uri="{FF2B5EF4-FFF2-40B4-BE49-F238E27FC236}">
                  <a16:creationId xmlns:a16="http://schemas.microsoft.com/office/drawing/2014/main" id="{CEDB37A9-282D-4DDB-85AD-B2090A8253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noProof="0" dirty="0"/>
            </a:p>
          </p:txBody>
        </p:sp>
        <p:sp>
          <p:nvSpPr>
            <p:cNvPr id="14" name="Rectangle 27">
              <a:extLst>
                <a:ext uri="{FF2B5EF4-FFF2-40B4-BE49-F238E27FC236}">
                  <a16:creationId xmlns:a16="http://schemas.microsoft.com/office/drawing/2014/main" id="{533D5933-7F91-4F5E-BC31-42FD0E2D8D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noProof="0" dirty="0"/>
            </a:p>
          </p:txBody>
        </p:sp>
        <p:sp>
          <p:nvSpPr>
            <p:cNvPr id="15" name="Rectangle 28">
              <a:extLst>
                <a:ext uri="{FF2B5EF4-FFF2-40B4-BE49-F238E27FC236}">
                  <a16:creationId xmlns:a16="http://schemas.microsoft.com/office/drawing/2014/main" id="{37ADDF68-C9BE-46EA-83DE-2C07DD8396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noProof="0" dirty="0"/>
            </a:p>
          </p:txBody>
        </p:sp>
        <p:sp>
          <p:nvSpPr>
            <p:cNvPr id="16" name="Rectangle 29">
              <a:extLst>
                <a:ext uri="{FF2B5EF4-FFF2-40B4-BE49-F238E27FC236}">
                  <a16:creationId xmlns:a16="http://schemas.microsoft.com/office/drawing/2014/main" id="{10D67396-BABD-48A8-A892-CCB5095FA4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noProof="0" dirty="0"/>
            </a:p>
          </p:txBody>
        </p:sp>
        <p:sp>
          <p:nvSpPr>
            <p:cNvPr id="17" name="Isosceles Triangle 16">
              <a:extLst>
                <a:ext uri="{FF2B5EF4-FFF2-40B4-BE49-F238E27FC236}">
                  <a16:creationId xmlns:a16="http://schemas.microsoft.com/office/drawing/2014/main" id="{626DA82A-72C2-4DF6-9CF0-0D1F6B96B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noProof="0" dirty="0"/>
            </a:p>
          </p:txBody>
        </p:sp>
        <p:sp>
          <p:nvSpPr>
            <p:cNvPr id="18" name="Isosceles Triangle 17">
              <a:extLst>
                <a:ext uri="{FF2B5EF4-FFF2-40B4-BE49-F238E27FC236}">
                  <a16:creationId xmlns:a16="http://schemas.microsoft.com/office/drawing/2014/main" id="{8EE6DC63-4380-4BE0-A68A-8F01162BD1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noProof="0" dirty="0"/>
            </a:p>
          </p:txBody>
        </p:sp>
      </p:grpSp>
      <p:sp useBgFill="1">
        <p:nvSpPr>
          <p:cNvPr id="20" name="Rectangle 19">
            <a:extLst>
              <a:ext uri="{FF2B5EF4-FFF2-40B4-BE49-F238E27FC236}">
                <a16:creationId xmlns:a16="http://schemas.microsoft.com/office/drawing/2014/main" id="{603AE127-802C-459A-A612-DB85B67F0D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906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2" name="Title 1">
            <a:extLst>
              <a:ext uri="{FF2B5EF4-FFF2-40B4-BE49-F238E27FC236}">
                <a16:creationId xmlns:a16="http://schemas.microsoft.com/office/drawing/2014/main" id="{73A8C30A-6B41-1969-E5EB-73E1021F435A}"/>
              </a:ext>
            </a:extLst>
          </p:cNvPr>
          <p:cNvSpPr>
            <a:spLocks noGrp="1"/>
          </p:cNvSpPr>
          <p:nvPr>
            <p:ph type="title"/>
          </p:nvPr>
        </p:nvSpPr>
        <p:spPr>
          <a:xfrm>
            <a:off x="848209" y="1179151"/>
            <a:ext cx="2681775" cy="4463889"/>
          </a:xfrm>
        </p:spPr>
        <p:txBody>
          <a:bodyPr vert="horz" lIns="91440" tIns="45720" rIns="91440" bIns="45720" rtlCol="0" anchor="ctr">
            <a:normAutofit/>
          </a:bodyPr>
          <a:lstStyle/>
          <a:p>
            <a:r>
              <a:rPr lang="en-GB" b="0" i="0" u="none" strike="noStrike" baseline="0" noProof="0" dirty="0"/>
              <a:t>If we had to focus on just one thing … (Q39)</a:t>
            </a:r>
          </a:p>
        </p:txBody>
      </p:sp>
      <p:sp>
        <p:nvSpPr>
          <p:cNvPr id="22" name="Isosceles Triangle 21">
            <a:extLst>
              <a:ext uri="{FF2B5EF4-FFF2-40B4-BE49-F238E27FC236}">
                <a16:creationId xmlns:a16="http://schemas.microsoft.com/office/drawing/2014/main" id="{9323D83D-50D6-4040-A58B-FCEA340F88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0"/>
            <a:ext cx="364595"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noProof="0" dirty="0"/>
          </a:p>
        </p:txBody>
      </p:sp>
      <p:cxnSp>
        <p:nvCxnSpPr>
          <p:cNvPr id="24" name="Straight Connector 23">
            <a:extLst>
              <a:ext uri="{FF2B5EF4-FFF2-40B4-BE49-F238E27FC236}">
                <a16:creationId xmlns:a16="http://schemas.microsoft.com/office/drawing/2014/main" id="{1A1FE6BB-DFB2-4080-9B5E-076EF5DDE67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783544" y="1442595"/>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3" name="Text Placeholder 2">
            <a:extLst>
              <a:ext uri="{FF2B5EF4-FFF2-40B4-BE49-F238E27FC236}">
                <a16:creationId xmlns:a16="http://schemas.microsoft.com/office/drawing/2014/main" id="{9D270047-F1FB-80B3-ECD2-4F11B2BD0ECB}"/>
              </a:ext>
            </a:extLst>
          </p:cNvPr>
          <p:cNvSpPr>
            <a:spLocks noGrp="1"/>
          </p:cNvSpPr>
          <p:nvPr>
            <p:ph type="body" idx="1"/>
          </p:nvPr>
        </p:nvSpPr>
        <p:spPr>
          <a:xfrm>
            <a:off x="4045370" y="1109145"/>
            <a:ext cx="5152076" cy="4603900"/>
          </a:xfrm>
        </p:spPr>
        <p:txBody>
          <a:bodyPr vert="horz" lIns="91440" tIns="45720" rIns="91440" bIns="45720" rtlCol="0" anchor="ctr">
            <a:noAutofit/>
          </a:bodyPr>
          <a:lstStyle/>
          <a:p>
            <a:pPr>
              <a:lnSpc>
                <a:spcPct val="90000"/>
              </a:lnSpc>
            </a:pPr>
            <a:r>
              <a:rPr lang="en-GB" sz="1600" b="0" i="0" u="none" strike="noStrike" baseline="0" noProof="0" dirty="0"/>
              <a:t>The loss of prime agricultural land, green spaces and views. This is the heritage of Hoath and a valuable resource that risks being lost in the planned "solar farm"</a:t>
            </a:r>
          </a:p>
          <a:p>
            <a:pPr>
              <a:lnSpc>
                <a:spcPct val="90000"/>
              </a:lnSpc>
            </a:pPr>
            <a:r>
              <a:rPr lang="en-GB" sz="1600" b="0" i="0" u="none" strike="noStrike" baseline="0" noProof="0" dirty="0"/>
              <a:t>Building control: only sensible planning. Planning conservation applied correctly please. Stop houses being built on farmland!!</a:t>
            </a:r>
          </a:p>
          <a:p>
            <a:pPr>
              <a:lnSpc>
                <a:spcPct val="90000"/>
              </a:lnSpc>
            </a:pPr>
            <a:r>
              <a:rPr lang="en-GB" sz="1600" b="0" i="0" u="none" strike="noStrike" baseline="0" noProof="0" dirty="0"/>
              <a:t>No to Solar! Protecting our environment for residents and wildlife</a:t>
            </a:r>
          </a:p>
          <a:p>
            <a:pPr>
              <a:lnSpc>
                <a:spcPct val="90000"/>
              </a:lnSpc>
            </a:pPr>
            <a:r>
              <a:rPr lang="en-GB" sz="1600" b="0" i="0" u="none" strike="noStrike" baseline="0" noProof="0" dirty="0"/>
              <a:t>Traffic speed and volume. Bad roads. Roads are too narrow and in poor condition for such speed</a:t>
            </a:r>
          </a:p>
          <a:p>
            <a:pPr>
              <a:lnSpc>
                <a:spcPct val="90000"/>
              </a:lnSpc>
            </a:pPr>
            <a:r>
              <a:rPr lang="en-GB" sz="1600" b="0" i="0" u="none" strike="noStrike" baseline="0" noProof="0" dirty="0"/>
              <a:t>Bus service followed by protect green / agricultural land. The children of the parish of all ages do not have a gathering place or anything to do. The elderly people do not have public transport to go to the city.</a:t>
            </a:r>
          </a:p>
          <a:p>
            <a:pPr>
              <a:lnSpc>
                <a:spcPct val="90000"/>
              </a:lnSpc>
            </a:pPr>
            <a:r>
              <a:rPr lang="en-GB" sz="1600" b="0" i="0" u="none" strike="noStrike" baseline="0" noProof="0" dirty="0"/>
              <a:t>Keeping Hoath as a small rural village. It would be wonderful if Hoath could remain the same quiet rural agricultural area unspoilt by development! </a:t>
            </a:r>
          </a:p>
          <a:p>
            <a:pPr>
              <a:lnSpc>
                <a:spcPct val="90000"/>
              </a:lnSpc>
            </a:pPr>
            <a:endParaRPr lang="en-GB" sz="1600" b="0" i="0" u="none" strike="noStrike" baseline="0" noProof="0" dirty="0"/>
          </a:p>
        </p:txBody>
      </p:sp>
      <p:sp>
        <p:nvSpPr>
          <p:cNvPr id="26" name="Isosceles Triangle 25">
            <a:extLst>
              <a:ext uri="{FF2B5EF4-FFF2-40B4-BE49-F238E27FC236}">
                <a16:creationId xmlns:a16="http://schemas.microsoft.com/office/drawing/2014/main" id="{F10FD715-4DCE-4779-B634-EC78315EA2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233362" y="0"/>
            <a:ext cx="684610" cy="4616289"/>
          </a:xfrm>
          <a:prstGeom prst="triangle">
            <a:avLst>
              <a:gd name="adj" fmla="val 10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noProof="0" dirty="0"/>
          </a:p>
        </p:txBody>
      </p:sp>
      <p:sp>
        <p:nvSpPr>
          <p:cNvPr id="4" name="TextBox 3">
            <a:extLst>
              <a:ext uri="{FF2B5EF4-FFF2-40B4-BE49-F238E27FC236}">
                <a16:creationId xmlns:a16="http://schemas.microsoft.com/office/drawing/2014/main" id="{10F8974D-50A4-7FF0-91F1-E10331B618BB}"/>
              </a:ext>
            </a:extLst>
          </p:cNvPr>
          <p:cNvSpPr txBox="1"/>
          <p:nvPr/>
        </p:nvSpPr>
        <p:spPr>
          <a:xfrm>
            <a:off x="5118195" y="6293534"/>
            <a:ext cx="4559177" cy="261610"/>
          </a:xfrm>
          <a:prstGeom prst="rect">
            <a:avLst/>
          </a:prstGeom>
          <a:noFill/>
        </p:spPr>
        <p:txBody>
          <a:bodyPr wrap="square" rtlCol="0">
            <a:spAutoFit/>
          </a:bodyPr>
          <a:lstStyle/>
          <a:p>
            <a:pPr algn="r"/>
            <a:r>
              <a:rPr lang="en-GB" sz="1100" noProof="0" dirty="0">
                <a:solidFill>
                  <a:schemeClr val="tx1">
                    <a:tint val="75000"/>
                  </a:schemeClr>
                </a:solidFill>
                <a:latin typeface="Trebuchet MS" panose="020B0603020202020204" pitchFamily="34" charset="0"/>
              </a:rPr>
              <a:t>[Note: these are blended responses]</a:t>
            </a:r>
          </a:p>
        </p:txBody>
      </p:sp>
    </p:spTree>
    <p:extLst>
      <p:ext uri="{BB962C8B-B14F-4D97-AF65-F5344CB8AC3E}">
        <p14:creationId xmlns:p14="http://schemas.microsoft.com/office/powerpoint/2010/main" val="261794685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4B250B-6E52-91AC-A271-91C3F715E846}"/>
              </a:ext>
            </a:extLst>
          </p:cNvPr>
          <p:cNvSpPr>
            <a:spLocks noGrp="1"/>
          </p:cNvSpPr>
          <p:nvPr>
            <p:ph type="title"/>
          </p:nvPr>
        </p:nvSpPr>
        <p:spPr>
          <a:xfrm>
            <a:off x="660400" y="609600"/>
            <a:ext cx="8545945" cy="1320800"/>
          </a:xfrm>
        </p:spPr>
        <p:txBody>
          <a:bodyPr vert="horz" lIns="91440" tIns="45720" rIns="91440" bIns="45720" rtlCol="0" anchor="t">
            <a:normAutofit/>
          </a:bodyPr>
          <a:lstStyle/>
          <a:p>
            <a:r>
              <a:rPr lang="en-GB" noProof="0" dirty="0"/>
              <a:t>Conclusions from the Parish Council</a:t>
            </a:r>
          </a:p>
        </p:txBody>
      </p:sp>
      <p:sp>
        <p:nvSpPr>
          <p:cNvPr id="3" name="Text Placeholder 2">
            <a:extLst>
              <a:ext uri="{FF2B5EF4-FFF2-40B4-BE49-F238E27FC236}">
                <a16:creationId xmlns:a16="http://schemas.microsoft.com/office/drawing/2014/main" id="{8D06C2F7-3624-1D22-DFEE-077349F3BFDD}"/>
              </a:ext>
            </a:extLst>
          </p:cNvPr>
          <p:cNvSpPr>
            <a:spLocks noGrp="1"/>
          </p:cNvSpPr>
          <p:nvPr>
            <p:ph type="body" idx="1"/>
          </p:nvPr>
        </p:nvSpPr>
        <p:spPr>
          <a:xfrm>
            <a:off x="660399" y="1638300"/>
            <a:ext cx="7527637" cy="4403063"/>
          </a:xfrm>
        </p:spPr>
        <p:txBody>
          <a:bodyPr vert="horz" lIns="91440" tIns="45720" rIns="91440" bIns="45720" rtlCol="0" anchor="ctr">
            <a:noAutofit/>
          </a:bodyPr>
          <a:lstStyle/>
          <a:p>
            <a:pPr>
              <a:lnSpc>
                <a:spcPct val="90000"/>
              </a:lnSpc>
            </a:pPr>
            <a:r>
              <a:rPr lang="en-GB" sz="1600" noProof="0" dirty="0"/>
              <a:t>Discussion</a:t>
            </a:r>
          </a:p>
        </p:txBody>
      </p:sp>
    </p:spTree>
    <p:extLst>
      <p:ext uri="{BB962C8B-B14F-4D97-AF65-F5344CB8AC3E}">
        <p14:creationId xmlns:p14="http://schemas.microsoft.com/office/powerpoint/2010/main" val="18033501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09EA7EA7-74F5-4EE2-8E3D-1A10308259D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8467"/>
            <a:ext cx="9906001" cy="6866467"/>
            <a:chOff x="0" y="-8467"/>
            <a:chExt cx="12192000" cy="6866467"/>
          </a:xfrm>
        </p:grpSpPr>
        <p:cxnSp>
          <p:nvCxnSpPr>
            <p:cNvPr id="9" name="Straight Connector 8">
              <a:extLst>
                <a:ext uri="{FF2B5EF4-FFF2-40B4-BE49-F238E27FC236}">
                  <a16:creationId xmlns:a16="http://schemas.microsoft.com/office/drawing/2014/main" id="{A5CE79B5-7EE4-424D-AD14-5DEFB61B85C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696C926F-F999-44BA-8D86-9EAB51D6501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1" name="Rectangle 23">
              <a:extLst>
                <a:ext uri="{FF2B5EF4-FFF2-40B4-BE49-F238E27FC236}">
                  <a16:creationId xmlns:a16="http://schemas.microsoft.com/office/drawing/2014/main" id="{248745E7-0AF0-48F9-8E58-2673FC5F4F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noProof="0" dirty="0"/>
            </a:p>
          </p:txBody>
        </p:sp>
        <p:sp>
          <p:nvSpPr>
            <p:cNvPr id="12" name="Rectangle 25">
              <a:extLst>
                <a:ext uri="{FF2B5EF4-FFF2-40B4-BE49-F238E27FC236}">
                  <a16:creationId xmlns:a16="http://schemas.microsoft.com/office/drawing/2014/main" id="{9715E81A-D2E0-4431-9370-4E4A9ECA7F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noProof="0" dirty="0"/>
            </a:p>
          </p:txBody>
        </p:sp>
        <p:sp>
          <p:nvSpPr>
            <p:cNvPr id="13" name="Isosceles Triangle 12">
              <a:extLst>
                <a:ext uri="{FF2B5EF4-FFF2-40B4-BE49-F238E27FC236}">
                  <a16:creationId xmlns:a16="http://schemas.microsoft.com/office/drawing/2014/main" id="{CEDB37A9-282D-4DDB-85AD-B2090A8253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noProof="0" dirty="0"/>
            </a:p>
          </p:txBody>
        </p:sp>
        <p:sp>
          <p:nvSpPr>
            <p:cNvPr id="14" name="Rectangle 27">
              <a:extLst>
                <a:ext uri="{FF2B5EF4-FFF2-40B4-BE49-F238E27FC236}">
                  <a16:creationId xmlns:a16="http://schemas.microsoft.com/office/drawing/2014/main" id="{533D5933-7F91-4F5E-BC31-42FD0E2D8D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noProof="0" dirty="0"/>
            </a:p>
          </p:txBody>
        </p:sp>
        <p:sp>
          <p:nvSpPr>
            <p:cNvPr id="15" name="Rectangle 28">
              <a:extLst>
                <a:ext uri="{FF2B5EF4-FFF2-40B4-BE49-F238E27FC236}">
                  <a16:creationId xmlns:a16="http://schemas.microsoft.com/office/drawing/2014/main" id="{37ADDF68-C9BE-46EA-83DE-2C07DD8396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noProof="0" dirty="0"/>
            </a:p>
          </p:txBody>
        </p:sp>
        <p:sp>
          <p:nvSpPr>
            <p:cNvPr id="16" name="Rectangle 29">
              <a:extLst>
                <a:ext uri="{FF2B5EF4-FFF2-40B4-BE49-F238E27FC236}">
                  <a16:creationId xmlns:a16="http://schemas.microsoft.com/office/drawing/2014/main" id="{10D67396-BABD-48A8-A892-CCB5095FA4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noProof="0" dirty="0"/>
            </a:p>
          </p:txBody>
        </p:sp>
        <p:sp>
          <p:nvSpPr>
            <p:cNvPr id="17" name="Isosceles Triangle 16">
              <a:extLst>
                <a:ext uri="{FF2B5EF4-FFF2-40B4-BE49-F238E27FC236}">
                  <a16:creationId xmlns:a16="http://schemas.microsoft.com/office/drawing/2014/main" id="{626DA82A-72C2-4DF6-9CF0-0D1F6B96B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noProof="0" dirty="0"/>
            </a:p>
          </p:txBody>
        </p:sp>
        <p:sp>
          <p:nvSpPr>
            <p:cNvPr id="18" name="Isosceles Triangle 17">
              <a:extLst>
                <a:ext uri="{FF2B5EF4-FFF2-40B4-BE49-F238E27FC236}">
                  <a16:creationId xmlns:a16="http://schemas.microsoft.com/office/drawing/2014/main" id="{8EE6DC63-4380-4BE0-A68A-8F01162BD1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noProof="0" dirty="0"/>
            </a:p>
          </p:txBody>
        </p:sp>
      </p:grpSp>
      <p:sp useBgFill="1">
        <p:nvSpPr>
          <p:cNvPr id="20" name="Rectangle 19">
            <a:extLst>
              <a:ext uri="{FF2B5EF4-FFF2-40B4-BE49-F238E27FC236}">
                <a16:creationId xmlns:a16="http://schemas.microsoft.com/office/drawing/2014/main" id="{603AE127-802C-459A-A612-DB85B67F0D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906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2" name="Title 1">
            <a:extLst>
              <a:ext uri="{FF2B5EF4-FFF2-40B4-BE49-F238E27FC236}">
                <a16:creationId xmlns:a16="http://schemas.microsoft.com/office/drawing/2014/main" id="{7EE958DE-7A80-18FA-71BA-238E02FD79A3}"/>
              </a:ext>
            </a:extLst>
          </p:cNvPr>
          <p:cNvSpPr>
            <a:spLocks noGrp="1"/>
          </p:cNvSpPr>
          <p:nvPr>
            <p:ph type="title"/>
          </p:nvPr>
        </p:nvSpPr>
        <p:spPr>
          <a:xfrm>
            <a:off x="848209" y="1179151"/>
            <a:ext cx="2681775" cy="4463889"/>
          </a:xfrm>
        </p:spPr>
        <p:txBody>
          <a:bodyPr vert="horz" lIns="91440" tIns="45720" rIns="91440" bIns="45720" rtlCol="0" anchor="ctr">
            <a:normAutofit/>
          </a:bodyPr>
          <a:lstStyle/>
          <a:p>
            <a:r>
              <a:rPr lang="en-GB" sz="4000" b="0" i="0" u="none" strike="noStrike" baseline="0" noProof="0" dirty="0"/>
              <a:t>Last Words</a:t>
            </a:r>
          </a:p>
        </p:txBody>
      </p:sp>
      <p:sp>
        <p:nvSpPr>
          <p:cNvPr id="22" name="Isosceles Triangle 21">
            <a:extLst>
              <a:ext uri="{FF2B5EF4-FFF2-40B4-BE49-F238E27FC236}">
                <a16:creationId xmlns:a16="http://schemas.microsoft.com/office/drawing/2014/main" id="{9323D83D-50D6-4040-A58B-FCEA340F88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0"/>
            <a:ext cx="364595"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noProof="0" dirty="0"/>
          </a:p>
        </p:txBody>
      </p:sp>
      <p:cxnSp>
        <p:nvCxnSpPr>
          <p:cNvPr id="24" name="Straight Connector 23">
            <a:extLst>
              <a:ext uri="{FF2B5EF4-FFF2-40B4-BE49-F238E27FC236}">
                <a16:creationId xmlns:a16="http://schemas.microsoft.com/office/drawing/2014/main" id="{1A1FE6BB-DFB2-4080-9B5E-076EF5DDE67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783544" y="1442595"/>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3" name="Text Placeholder 2">
            <a:extLst>
              <a:ext uri="{FF2B5EF4-FFF2-40B4-BE49-F238E27FC236}">
                <a16:creationId xmlns:a16="http://schemas.microsoft.com/office/drawing/2014/main" id="{6ECE25F8-4B3E-1D41-DFE5-66DD2C7CD7D1}"/>
              </a:ext>
            </a:extLst>
          </p:cNvPr>
          <p:cNvSpPr>
            <a:spLocks noGrp="1"/>
          </p:cNvSpPr>
          <p:nvPr>
            <p:ph type="body" idx="1"/>
          </p:nvPr>
        </p:nvSpPr>
        <p:spPr>
          <a:xfrm>
            <a:off x="4045370" y="1109145"/>
            <a:ext cx="5152076" cy="4603900"/>
          </a:xfrm>
        </p:spPr>
        <p:txBody>
          <a:bodyPr vert="horz" lIns="91440" tIns="45720" rIns="91440" bIns="45720" rtlCol="0" anchor="ctr">
            <a:normAutofit/>
          </a:bodyPr>
          <a:lstStyle/>
          <a:p>
            <a:pPr marL="0" indent="0" algn="ctr">
              <a:buNone/>
            </a:pPr>
            <a:r>
              <a:rPr lang="en-GB" b="0" i="0" u="none" strike="noStrike" baseline="0" noProof="0" dirty="0"/>
              <a:t>“Rural life is beautiful, unique and cannot be replaced … We all need to work with each other to protect and enhance our parish, the landscape and environment, promote biodiversity to create a clear shared vision for the future”</a:t>
            </a:r>
          </a:p>
        </p:txBody>
      </p:sp>
      <p:sp>
        <p:nvSpPr>
          <p:cNvPr id="26" name="Isosceles Triangle 25">
            <a:extLst>
              <a:ext uri="{FF2B5EF4-FFF2-40B4-BE49-F238E27FC236}">
                <a16:creationId xmlns:a16="http://schemas.microsoft.com/office/drawing/2014/main" id="{F10FD715-4DCE-4779-B634-EC78315EA2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233362" y="0"/>
            <a:ext cx="684610" cy="4616289"/>
          </a:xfrm>
          <a:prstGeom prst="triangle">
            <a:avLst>
              <a:gd name="adj" fmla="val 10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noProof="0" dirty="0"/>
          </a:p>
        </p:txBody>
      </p:sp>
      <p:sp>
        <p:nvSpPr>
          <p:cNvPr id="4" name="TextBox 3">
            <a:extLst>
              <a:ext uri="{FF2B5EF4-FFF2-40B4-BE49-F238E27FC236}">
                <a16:creationId xmlns:a16="http://schemas.microsoft.com/office/drawing/2014/main" id="{AC18E487-5E2B-4BE1-45AF-CD5D245AE268}"/>
              </a:ext>
            </a:extLst>
          </p:cNvPr>
          <p:cNvSpPr txBox="1"/>
          <p:nvPr/>
        </p:nvSpPr>
        <p:spPr>
          <a:xfrm>
            <a:off x="5118195" y="6293534"/>
            <a:ext cx="4559177" cy="261610"/>
          </a:xfrm>
          <a:prstGeom prst="rect">
            <a:avLst/>
          </a:prstGeom>
          <a:noFill/>
        </p:spPr>
        <p:txBody>
          <a:bodyPr wrap="square" rtlCol="0">
            <a:spAutoFit/>
          </a:bodyPr>
          <a:lstStyle/>
          <a:p>
            <a:pPr algn="r"/>
            <a:r>
              <a:rPr lang="en-GB" sz="1100" noProof="0" dirty="0">
                <a:solidFill>
                  <a:schemeClr val="tx1">
                    <a:tint val="75000"/>
                  </a:schemeClr>
                </a:solidFill>
                <a:latin typeface="Trebuchet MS" panose="020B0603020202020204" pitchFamily="34" charset="0"/>
              </a:rPr>
              <a:t>[Note: this is a blend of two responses]</a:t>
            </a:r>
          </a:p>
        </p:txBody>
      </p:sp>
    </p:spTree>
    <p:extLst>
      <p:ext uri="{BB962C8B-B14F-4D97-AF65-F5344CB8AC3E}">
        <p14:creationId xmlns:p14="http://schemas.microsoft.com/office/powerpoint/2010/main" val="23482470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88C9B83F-64CD-41C1-925F-A08801FFD0B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8467"/>
            <a:ext cx="9906001" cy="6866467"/>
            <a:chOff x="0" y="-8467"/>
            <a:chExt cx="12192000" cy="6866467"/>
          </a:xfrm>
        </p:grpSpPr>
        <p:cxnSp>
          <p:nvCxnSpPr>
            <p:cNvPr id="9" name="Straight Connector 8">
              <a:extLst>
                <a:ext uri="{FF2B5EF4-FFF2-40B4-BE49-F238E27FC236}">
                  <a16:creationId xmlns:a16="http://schemas.microsoft.com/office/drawing/2014/main" id="{E1655065-0BD7-4422-BEC0-4401E998090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4DDD90AC-ABEC-4A76-9C9C-AD0A5F8FC7F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1" name="Rectangle 23">
              <a:extLst>
                <a:ext uri="{FF2B5EF4-FFF2-40B4-BE49-F238E27FC236}">
                  <a16:creationId xmlns:a16="http://schemas.microsoft.com/office/drawing/2014/main" id="{21A8AFEF-EC50-4C0B-9C64-814B76C820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noProof="0" dirty="0"/>
            </a:p>
          </p:txBody>
        </p:sp>
        <p:sp>
          <p:nvSpPr>
            <p:cNvPr id="12" name="Rectangle 25">
              <a:extLst>
                <a:ext uri="{FF2B5EF4-FFF2-40B4-BE49-F238E27FC236}">
                  <a16:creationId xmlns:a16="http://schemas.microsoft.com/office/drawing/2014/main" id="{CAFAA800-E117-4357-84E4-56B63EA03E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noProof="0" dirty="0"/>
            </a:p>
          </p:txBody>
        </p:sp>
        <p:sp>
          <p:nvSpPr>
            <p:cNvPr id="13" name="Isosceles Triangle 12">
              <a:extLst>
                <a:ext uri="{FF2B5EF4-FFF2-40B4-BE49-F238E27FC236}">
                  <a16:creationId xmlns:a16="http://schemas.microsoft.com/office/drawing/2014/main" id="{8DDFC9F4-3B45-402D-8AD7-60B3F08ED7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noProof="0" dirty="0"/>
            </a:p>
          </p:txBody>
        </p:sp>
        <p:sp>
          <p:nvSpPr>
            <p:cNvPr id="14" name="Rectangle 27">
              <a:extLst>
                <a:ext uri="{FF2B5EF4-FFF2-40B4-BE49-F238E27FC236}">
                  <a16:creationId xmlns:a16="http://schemas.microsoft.com/office/drawing/2014/main" id="{F26A0854-FBE4-4587-B349-06BE192BD7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noProof="0" dirty="0"/>
            </a:p>
          </p:txBody>
        </p:sp>
        <p:sp>
          <p:nvSpPr>
            <p:cNvPr id="15" name="Rectangle 28">
              <a:extLst>
                <a:ext uri="{FF2B5EF4-FFF2-40B4-BE49-F238E27FC236}">
                  <a16:creationId xmlns:a16="http://schemas.microsoft.com/office/drawing/2014/main" id="{54A9C4C6-FF7D-470E-BFCA-CE4F60A1F0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noProof="0" dirty="0"/>
            </a:p>
          </p:txBody>
        </p:sp>
        <p:sp>
          <p:nvSpPr>
            <p:cNvPr id="16" name="Rectangle 29">
              <a:extLst>
                <a:ext uri="{FF2B5EF4-FFF2-40B4-BE49-F238E27FC236}">
                  <a16:creationId xmlns:a16="http://schemas.microsoft.com/office/drawing/2014/main" id="{B1721EA8-4871-45D4-B78F-AE805A3004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noProof="0" dirty="0"/>
            </a:p>
          </p:txBody>
        </p:sp>
        <p:sp>
          <p:nvSpPr>
            <p:cNvPr id="17" name="Isosceles Triangle 16">
              <a:extLst>
                <a:ext uri="{FF2B5EF4-FFF2-40B4-BE49-F238E27FC236}">
                  <a16:creationId xmlns:a16="http://schemas.microsoft.com/office/drawing/2014/main" id="{E5763971-E3A3-45C6-9BA8-2E032C7A55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noProof="0" dirty="0"/>
            </a:p>
          </p:txBody>
        </p:sp>
        <p:sp>
          <p:nvSpPr>
            <p:cNvPr id="18" name="Isosceles Triangle 17">
              <a:extLst>
                <a:ext uri="{FF2B5EF4-FFF2-40B4-BE49-F238E27FC236}">
                  <a16:creationId xmlns:a16="http://schemas.microsoft.com/office/drawing/2014/main" id="{32752E94-0E01-4AF5-A43A-F2FAD8737C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noProof="0" dirty="0"/>
            </a:p>
          </p:txBody>
        </p:sp>
      </p:grpSp>
      <p:pic>
        <p:nvPicPr>
          <p:cNvPr id="4" name="Picture 3" descr="Rolling hills of agriculture at sunset">
            <a:extLst>
              <a:ext uri="{FF2B5EF4-FFF2-40B4-BE49-F238E27FC236}">
                <a16:creationId xmlns:a16="http://schemas.microsoft.com/office/drawing/2014/main" id="{05AAAEF1-2363-BC99-82C3-317B05D1D5FD}"/>
              </a:ext>
            </a:extLst>
          </p:cNvPr>
          <p:cNvPicPr>
            <a:picLocks noChangeAspect="1"/>
          </p:cNvPicPr>
          <p:nvPr/>
        </p:nvPicPr>
        <p:blipFill>
          <a:blip r:embed="rId2"/>
          <a:srcRect l="24536" r="12813" b="-2"/>
          <a:stretch>
            <a:fillRect/>
          </a:stretch>
        </p:blipFill>
        <p:spPr>
          <a:xfrm>
            <a:off x="3469256" y="-1"/>
            <a:ext cx="6436744"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2" name="Title 1">
            <a:extLst>
              <a:ext uri="{FF2B5EF4-FFF2-40B4-BE49-F238E27FC236}">
                <a16:creationId xmlns:a16="http://schemas.microsoft.com/office/drawing/2014/main" id="{D8BA5A88-1550-D753-5C24-F492AA7357ED}"/>
              </a:ext>
            </a:extLst>
          </p:cNvPr>
          <p:cNvSpPr>
            <a:spLocks noGrp="1"/>
          </p:cNvSpPr>
          <p:nvPr>
            <p:ph type="title"/>
          </p:nvPr>
        </p:nvSpPr>
        <p:spPr>
          <a:xfrm>
            <a:off x="543454" y="1678666"/>
            <a:ext cx="3321654" cy="2369093"/>
          </a:xfrm>
        </p:spPr>
        <p:txBody>
          <a:bodyPr vert="horz" lIns="91440" tIns="45720" rIns="91440" bIns="45720" rtlCol="0" anchor="b">
            <a:normAutofit/>
          </a:bodyPr>
          <a:lstStyle/>
          <a:p>
            <a:pPr>
              <a:lnSpc>
                <a:spcPct val="90000"/>
              </a:lnSpc>
            </a:pPr>
            <a:r>
              <a:rPr lang="en-GB" sz="4000" b="0" i="0" u="none" strike="noStrike" baseline="0" noProof="0" dirty="0"/>
              <a:t>Landscape, Green Space and Environment</a:t>
            </a:r>
          </a:p>
        </p:txBody>
      </p:sp>
      <p:cxnSp>
        <p:nvCxnSpPr>
          <p:cNvPr id="20" name="Straight Connector 19">
            <a:extLst>
              <a:ext uri="{FF2B5EF4-FFF2-40B4-BE49-F238E27FC236}">
                <a16:creationId xmlns:a16="http://schemas.microsoft.com/office/drawing/2014/main" id="{A57C1A16-B8AB-4D99-A195-A38F556A648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613947" y="0"/>
            <a:ext cx="9906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F8A9B20B-D1DD-4573-B5EC-55802951923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033029" y="3681413"/>
            <a:ext cx="3870391"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a:extLst>
              <a:ext uri="{FF2B5EF4-FFF2-40B4-BE49-F238E27FC236}">
                <a16:creationId xmlns:a16="http://schemas.microsoft.com/office/drawing/2014/main" id="{66D61E08-70C3-48D8-BEA0-787111DC30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59949" y="-8467"/>
            <a:ext cx="2443471"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noProof="0" dirty="0"/>
          </a:p>
        </p:txBody>
      </p:sp>
      <p:sp>
        <p:nvSpPr>
          <p:cNvPr id="26" name="Rectangle 25">
            <a:extLst>
              <a:ext uri="{FF2B5EF4-FFF2-40B4-BE49-F238E27FC236}">
                <a16:creationId xmlns:a16="http://schemas.microsoft.com/office/drawing/2014/main" id="{FC55298F-0AE5-478E-AD2B-03C2614C58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02796" y="-8467"/>
            <a:ext cx="2103204"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noProof="0" dirty="0"/>
          </a:p>
        </p:txBody>
      </p:sp>
      <p:sp>
        <p:nvSpPr>
          <p:cNvPr id="28" name="Isosceles Triangle 24">
            <a:extLst>
              <a:ext uri="{FF2B5EF4-FFF2-40B4-BE49-F238E27FC236}">
                <a16:creationId xmlns:a16="http://schemas.microsoft.com/office/drawing/2014/main" id="{C180E4EA-0B63-4779-A895-7E90E71088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57520" y="3048000"/>
            <a:ext cx="2648480"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noProof="0" dirty="0"/>
          </a:p>
        </p:txBody>
      </p:sp>
      <p:sp>
        <p:nvSpPr>
          <p:cNvPr id="30" name="Rectangle 27">
            <a:extLst>
              <a:ext uri="{FF2B5EF4-FFF2-40B4-BE49-F238E27FC236}">
                <a16:creationId xmlns:a16="http://schemas.microsoft.com/office/drawing/2014/main" id="{CEE01D9D-3DE8-4EED-B0D3-8F3C79CC76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84281" y="-8467"/>
            <a:ext cx="2319140"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noProof="0" dirty="0"/>
          </a:p>
        </p:txBody>
      </p:sp>
      <p:sp>
        <p:nvSpPr>
          <p:cNvPr id="32" name="Rectangle 28">
            <a:extLst>
              <a:ext uri="{FF2B5EF4-FFF2-40B4-BE49-F238E27FC236}">
                <a16:creationId xmlns:a16="http://schemas.microsoft.com/office/drawing/2014/main" id="{89AF5CE9-607F-43F4-8983-DCD6DA4051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55218" y="-8467"/>
            <a:ext cx="1048201"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noProof="0" dirty="0"/>
          </a:p>
        </p:txBody>
      </p:sp>
      <p:sp>
        <p:nvSpPr>
          <p:cNvPr id="34" name="Rectangle 29">
            <a:extLst>
              <a:ext uri="{FF2B5EF4-FFF2-40B4-BE49-F238E27FC236}">
                <a16:creationId xmlns:a16="http://schemas.microsoft.com/office/drawing/2014/main" id="{6EEA2DBD-9E1E-4521-8C01-F32AD18A89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87936" y="-8467"/>
            <a:ext cx="1015483"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noProof="0" dirty="0"/>
          </a:p>
        </p:txBody>
      </p:sp>
      <p:sp>
        <p:nvSpPr>
          <p:cNvPr id="36" name="Isosceles Triangle 29">
            <a:extLst>
              <a:ext uri="{FF2B5EF4-FFF2-40B4-BE49-F238E27FC236}">
                <a16:creationId xmlns:a16="http://schemas.microsoft.com/office/drawing/2014/main" id="{15BBD2C1-BA9B-46A9-A27A-33498B1692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26978" y="3589867"/>
            <a:ext cx="1476442"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noProof="0" dirty="0"/>
          </a:p>
        </p:txBody>
      </p:sp>
    </p:spTree>
    <p:extLst>
      <p:ext uri="{BB962C8B-B14F-4D97-AF65-F5344CB8AC3E}">
        <p14:creationId xmlns:p14="http://schemas.microsoft.com/office/powerpoint/2010/main" val="2315822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09EA7EA7-74F5-4EE2-8E3D-1A10308259D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8467"/>
            <a:ext cx="9906001" cy="6866467"/>
            <a:chOff x="0" y="-8467"/>
            <a:chExt cx="12192000" cy="6866467"/>
          </a:xfrm>
        </p:grpSpPr>
        <p:cxnSp>
          <p:nvCxnSpPr>
            <p:cNvPr id="9" name="Straight Connector 8">
              <a:extLst>
                <a:ext uri="{FF2B5EF4-FFF2-40B4-BE49-F238E27FC236}">
                  <a16:creationId xmlns:a16="http://schemas.microsoft.com/office/drawing/2014/main" id="{A5CE79B5-7EE4-424D-AD14-5DEFB61B85C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696C926F-F999-44BA-8D86-9EAB51D6501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1" name="Rectangle 23">
              <a:extLst>
                <a:ext uri="{FF2B5EF4-FFF2-40B4-BE49-F238E27FC236}">
                  <a16:creationId xmlns:a16="http://schemas.microsoft.com/office/drawing/2014/main" id="{248745E7-0AF0-48F9-8E58-2673FC5F4F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noProof="0" dirty="0"/>
            </a:p>
          </p:txBody>
        </p:sp>
        <p:sp>
          <p:nvSpPr>
            <p:cNvPr id="12" name="Rectangle 25">
              <a:extLst>
                <a:ext uri="{FF2B5EF4-FFF2-40B4-BE49-F238E27FC236}">
                  <a16:creationId xmlns:a16="http://schemas.microsoft.com/office/drawing/2014/main" id="{9715E81A-D2E0-4431-9370-4E4A9ECA7F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noProof="0" dirty="0"/>
            </a:p>
          </p:txBody>
        </p:sp>
        <p:sp>
          <p:nvSpPr>
            <p:cNvPr id="13" name="Isosceles Triangle 12">
              <a:extLst>
                <a:ext uri="{FF2B5EF4-FFF2-40B4-BE49-F238E27FC236}">
                  <a16:creationId xmlns:a16="http://schemas.microsoft.com/office/drawing/2014/main" id="{CEDB37A9-282D-4DDB-85AD-B2090A8253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noProof="0" dirty="0"/>
            </a:p>
          </p:txBody>
        </p:sp>
        <p:sp>
          <p:nvSpPr>
            <p:cNvPr id="14" name="Rectangle 27">
              <a:extLst>
                <a:ext uri="{FF2B5EF4-FFF2-40B4-BE49-F238E27FC236}">
                  <a16:creationId xmlns:a16="http://schemas.microsoft.com/office/drawing/2014/main" id="{533D5933-7F91-4F5E-BC31-42FD0E2D8D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noProof="0" dirty="0"/>
            </a:p>
          </p:txBody>
        </p:sp>
        <p:sp>
          <p:nvSpPr>
            <p:cNvPr id="15" name="Rectangle 28">
              <a:extLst>
                <a:ext uri="{FF2B5EF4-FFF2-40B4-BE49-F238E27FC236}">
                  <a16:creationId xmlns:a16="http://schemas.microsoft.com/office/drawing/2014/main" id="{37ADDF68-C9BE-46EA-83DE-2C07DD8396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noProof="0" dirty="0"/>
            </a:p>
          </p:txBody>
        </p:sp>
        <p:sp>
          <p:nvSpPr>
            <p:cNvPr id="16" name="Rectangle 29">
              <a:extLst>
                <a:ext uri="{FF2B5EF4-FFF2-40B4-BE49-F238E27FC236}">
                  <a16:creationId xmlns:a16="http://schemas.microsoft.com/office/drawing/2014/main" id="{10D67396-BABD-48A8-A892-CCB5095FA4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noProof="0" dirty="0"/>
            </a:p>
          </p:txBody>
        </p:sp>
        <p:sp>
          <p:nvSpPr>
            <p:cNvPr id="17" name="Isosceles Triangle 16">
              <a:extLst>
                <a:ext uri="{FF2B5EF4-FFF2-40B4-BE49-F238E27FC236}">
                  <a16:creationId xmlns:a16="http://schemas.microsoft.com/office/drawing/2014/main" id="{626DA82A-72C2-4DF6-9CF0-0D1F6B96B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noProof="0" dirty="0"/>
            </a:p>
          </p:txBody>
        </p:sp>
        <p:sp>
          <p:nvSpPr>
            <p:cNvPr id="18" name="Isosceles Triangle 17">
              <a:extLst>
                <a:ext uri="{FF2B5EF4-FFF2-40B4-BE49-F238E27FC236}">
                  <a16:creationId xmlns:a16="http://schemas.microsoft.com/office/drawing/2014/main" id="{8EE6DC63-4380-4BE0-A68A-8F01162BD1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noProof="0" dirty="0"/>
            </a:p>
          </p:txBody>
        </p:sp>
      </p:grpSp>
      <p:sp useBgFill="1">
        <p:nvSpPr>
          <p:cNvPr id="20" name="Rectangle 19">
            <a:extLst>
              <a:ext uri="{FF2B5EF4-FFF2-40B4-BE49-F238E27FC236}">
                <a16:creationId xmlns:a16="http://schemas.microsoft.com/office/drawing/2014/main" id="{E80B86A7-A1EC-475B-9166-88902B033A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906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2" name="Title 1">
            <a:extLst>
              <a:ext uri="{FF2B5EF4-FFF2-40B4-BE49-F238E27FC236}">
                <a16:creationId xmlns:a16="http://schemas.microsoft.com/office/drawing/2014/main" id="{CEFE966D-BF9C-EF48-730A-94CA684D5A2B}"/>
              </a:ext>
            </a:extLst>
          </p:cNvPr>
          <p:cNvSpPr>
            <a:spLocks noGrp="1"/>
          </p:cNvSpPr>
          <p:nvPr>
            <p:ph type="title"/>
          </p:nvPr>
        </p:nvSpPr>
        <p:spPr>
          <a:xfrm>
            <a:off x="1083470" y="609600"/>
            <a:ext cx="6984793" cy="1320800"/>
          </a:xfrm>
        </p:spPr>
        <p:txBody>
          <a:bodyPr vert="horz" lIns="91440" tIns="45720" rIns="91440" bIns="45720" rtlCol="0" anchor="t">
            <a:normAutofit/>
          </a:bodyPr>
          <a:lstStyle/>
          <a:p>
            <a:r>
              <a:rPr lang="en-GB" b="0" i="0" u="none" strike="noStrike" baseline="0" noProof="0" dirty="0"/>
              <a:t>Protection and Conservation (Q5A – Q7C)</a:t>
            </a:r>
          </a:p>
        </p:txBody>
      </p:sp>
      <p:sp>
        <p:nvSpPr>
          <p:cNvPr id="22" name="Isosceles Triangle 21">
            <a:extLst>
              <a:ext uri="{FF2B5EF4-FFF2-40B4-BE49-F238E27FC236}">
                <a16:creationId xmlns:a16="http://schemas.microsoft.com/office/drawing/2014/main" id="{C2C29CB1-9F74-4879-A6AF-AEA67B6F1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684609"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noProof="0" dirty="0"/>
          </a:p>
        </p:txBody>
      </p:sp>
      <p:sp>
        <p:nvSpPr>
          <p:cNvPr id="3" name="Text Placeholder 2">
            <a:extLst>
              <a:ext uri="{FF2B5EF4-FFF2-40B4-BE49-F238E27FC236}">
                <a16:creationId xmlns:a16="http://schemas.microsoft.com/office/drawing/2014/main" id="{B20580B7-790A-2CBA-E19F-8A1E33EF7DA3}"/>
              </a:ext>
            </a:extLst>
          </p:cNvPr>
          <p:cNvSpPr>
            <a:spLocks noGrp="1"/>
          </p:cNvSpPr>
          <p:nvPr>
            <p:ph type="body" idx="1"/>
          </p:nvPr>
        </p:nvSpPr>
        <p:spPr>
          <a:xfrm>
            <a:off x="1083470" y="2160589"/>
            <a:ext cx="6984793" cy="3880773"/>
          </a:xfrm>
        </p:spPr>
        <p:txBody>
          <a:bodyPr vert="horz" lIns="91440" tIns="45720" rIns="91440" bIns="45720" rtlCol="0">
            <a:normAutofit/>
          </a:bodyPr>
          <a:lstStyle/>
          <a:p>
            <a:r>
              <a:rPr lang="en-GB" b="1" dirty="0"/>
              <a:t>&gt;350 individual comments</a:t>
            </a:r>
            <a:endParaRPr lang="en-GB" b="1" i="0" u="none" strike="noStrike" baseline="0" noProof="0" dirty="0"/>
          </a:p>
          <a:p>
            <a:r>
              <a:rPr lang="en-GB" b="0" i="0" u="none" strike="noStrike" baseline="0" noProof="0" dirty="0"/>
              <a:t>Highly alert to local parish features</a:t>
            </a:r>
          </a:p>
          <a:p>
            <a:r>
              <a:rPr lang="en-GB" b="0" i="0" u="none" strike="noStrike" baseline="0" noProof="0" dirty="0"/>
              <a:t>Views from Hoath, views within Hoath between hamlets</a:t>
            </a:r>
          </a:p>
          <a:p>
            <a:r>
              <a:rPr lang="en-GB" b="0" i="0" u="none" strike="noStrike" baseline="0" noProof="0" dirty="0"/>
              <a:t>People generally live here to continue and preserve rural life</a:t>
            </a:r>
          </a:p>
          <a:p>
            <a:r>
              <a:rPr lang="en-GB" b="0" i="0" u="none" strike="noStrike" baseline="0" noProof="0" dirty="0"/>
              <a:t>Concerned about external stakeholders and their commitment to conservation / preservation</a:t>
            </a:r>
          </a:p>
          <a:p>
            <a:endParaRPr lang="en-GB" b="0" i="0" u="none" strike="noStrike" baseline="0" noProof="0" dirty="0"/>
          </a:p>
        </p:txBody>
      </p:sp>
      <p:sp>
        <p:nvSpPr>
          <p:cNvPr id="24" name="Isosceles Triangle 23">
            <a:extLst>
              <a:ext uri="{FF2B5EF4-FFF2-40B4-BE49-F238E27FC236}">
                <a16:creationId xmlns:a16="http://schemas.microsoft.com/office/drawing/2014/main" id="{7E2C7115-5336-410C-AD71-0F0952A2E5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9541404" y="4013200"/>
            <a:ext cx="364596"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noProof="0" dirty="0"/>
          </a:p>
        </p:txBody>
      </p:sp>
      <p:sp>
        <p:nvSpPr>
          <p:cNvPr id="4" name="Speech Bubble: Oval 3">
            <a:extLst>
              <a:ext uri="{FF2B5EF4-FFF2-40B4-BE49-F238E27FC236}">
                <a16:creationId xmlns:a16="http://schemas.microsoft.com/office/drawing/2014/main" id="{1D8FF2B0-A15A-41D9-7603-C13D8E45CDF1}"/>
              </a:ext>
            </a:extLst>
          </p:cNvPr>
          <p:cNvSpPr/>
          <p:nvPr/>
        </p:nvSpPr>
        <p:spPr>
          <a:xfrm>
            <a:off x="3125597" y="4271902"/>
            <a:ext cx="6089073" cy="1861006"/>
          </a:xfrm>
          <a:prstGeom prst="wedgeEllipseCallout">
            <a:avLst/>
          </a:prstGeom>
        </p:spPr>
        <p:style>
          <a:lnRef idx="2">
            <a:schemeClr val="accent1">
              <a:shade val="15000"/>
            </a:schemeClr>
          </a:lnRef>
          <a:fillRef idx="1">
            <a:schemeClr val="accent1"/>
          </a:fillRef>
          <a:effectRef idx="0">
            <a:schemeClr val="accent1"/>
          </a:effectRef>
          <a:fontRef idx="minor">
            <a:schemeClr val="lt1"/>
          </a:fontRef>
        </p:style>
        <p:txBody>
          <a:bodyPr wrap="square" rtlCol="0" anchor="ctr">
            <a:spAutoFit/>
          </a:bodyPr>
          <a:lstStyle/>
          <a:p>
            <a:pPr lvl="2" algn="ctr"/>
            <a:r>
              <a:rPr lang="en-GB" sz="1600" noProof="0" dirty="0">
                <a:solidFill>
                  <a:schemeClr val="tx1">
                    <a:lumMod val="75000"/>
                    <a:lumOff val="25000"/>
                  </a:schemeClr>
                </a:solidFill>
              </a:rPr>
              <a:t>All of the above, including East Blean Woods, Church, Maypole, Old Tree, Shelvingford, Nethergong-Sarre Penn Valley, Rushbourne (and much more)</a:t>
            </a:r>
          </a:p>
        </p:txBody>
      </p:sp>
    </p:spTree>
    <p:extLst>
      <p:ext uri="{BB962C8B-B14F-4D97-AF65-F5344CB8AC3E}">
        <p14:creationId xmlns:p14="http://schemas.microsoft.com/office/powerpoint/2010/main" val="39431771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09EA7EA7-74F5-4EE2-8E3D-1A10308259D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8467"/>
            <a:ext cx="9906001" cy="6866467"/>
            <a:chOff x="0" y="-8467"/>
            <a:chExt cx="12192000" cy="6866467"/>
          </a:xfrm>
        </p:grpSpPr>
        <p:cxnSp>
          <p:nvCxnSpPr>
            <p:cNvPr id="9" name="Straight Connector 8">
              <a:extLst>
                <a:ext uri="{FF2B5EF4-FFF2-40B4-BE49-F238E27FC236}">
                  <a16:creationId xmlns:a16="http://schemas.microsoft.com/office/drawing/2014/main" id="{A5CE79B5-7EE4-424D-AD14-5DEFB61B85C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696C926F-F999-44BA-8D86-9EAB51D6501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1" name="Rectangle 23">
              <a:extLst>
                <a:ext uri="{FF2B5EF4-FFF2-40B4-BE49-F238E27FC236}">
                  <a16:creationId xmlns:a16="http://schemas.microsoft.com/office/drawing/2014/main" id="{248745E7-0AF0-48F9-8E58-2673FC5F4F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noProof="0" dirty="0"/>
            </a:p>
          </p:txBody>
        </p:sp>
        <p:sp>
          <p:nvSpPr>
            <p:cNvPr id="12" name="Rectangle 25">
              <a:extLst>
                <a:ext uri="{FF2B5EF4-FFF2-40B4-BE49-F238E27FC236}">
                  <a16:creationId xmlns:a16="http://schemas.microsoft.com/office/drawing/2014/main" id="{9715E81A-D2E0-4431-9370-4E4A9ECA7F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noProof="0" dirty="0"/>
            </a:p>
          </p:txBody>
        </p:sp>
        <p:sp>
          <p:nvSpPr>
            <p:cNvPr id="13" name="Isosceles Triangle 12">
              <a:extLst>
                <a:ext uri="{FF2B5EF4-FFF2-40B4-BE49-F238E27FC236}">
                  <a16:creationId xmlns:a16="http://schemas.microsoft.com/office/drawing/2014/main" id="{CEDB37A9-282D-4DDB-85AD-B2090A8253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noProof="0" dirty="0"/>
            </a:p>
          </p:txBody>
        </p:sp>
        <p:sp>
          <p:nvSpPr>
            <p:cNvPr id="14" name="Rectangle 27">
              <a:extLst>
                <a:ext uri="{FF2B5EF4-FFF2-40B4-BE49-F238E27FC236}">
                  <a16:creationId xmlns:a16="http://schemas.microsoft.com/office/drawing/2014/main" id="{533D5933-7F91-4F5E-BC31-42FD0E2D8D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noProof="0" dirty="0"/>
            </a:p>
          </p:txBody>
        </p:sp>
        <p:sp>
          <p:nvSpPr>
            <p:cNvPr id="15" name="Rectangle 28">
              <a:extLst>
                <a:ext uri="{FF2B5EF4-FFF2-40B4-BE49-F238E27FC236}">
                  <a16:creationId xmlns:a16="http://schemas.microsoft.com/office/drawing/2014/main" id="{37ADDF68-C9BE-46EA-83DE-2C07DD8396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noProof="0" dirty="0"/>
            </a:p>
          </p:txBody>
        </p:sp>
        <p:sp>
          <p:nvSpPr>
            <p:cNvPr id="16" name="Rectangle 29">
              <a:extLst>
                <a:ext uri="{FF2B5EF4-FFF2-40B4-BE49-F238E27FC236}">
                  <a16:creationId xmlns:a16="http://schemas.microsoft.com/office/drawing/2014/main" id="{10D67396-BABD-48A8-A892-CCB5095FA4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noProof="0" dirty="0"/>
            </a:p>
          </p:txBody>
        </p:sp>
        <p:sp>
          <p:nvSpPr>
            <p:cNvPr id="17" name="Isosceles Triangle 16">
              <a:extLst>
                <a:ext uri="{FF2B5EF4-FFF2-40B4-BE49-F238E27FC236}">
                  <a16:creationId xmlns:a16="http://schemas.microsoft.com/office/drawing/2014/main" id="{626DA82A-72C2-4DF6-9CF0-0D1F6B96B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noProof="0" dirty="0"/>
            </a:p>
          </p:txBody>
        </p:sp>
        <p:sp>
          <p:nvSpPr>
            <p:cNvPr id="18" name="Isosceles Triangle 17">
              <a:extLst>
                <a:ext uri="{FF2B5EF4-FFF2-40B4-BE49-F238E27FC236}">
                  <a16:creationId xmlns:a16="http://schemas.microsoft.com/office/drawing/2014/main" id="{8EE6DC63-4380-4BE0-A68A-8F01162BD1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noProof="0" dirty="0"/>
            </a:p>
          </p:txBody>
        </p:sp>
      </p:grpSp>
      <p:sp useBgFill="1">
        <p:nvSpPr>
          <p:cNvPr id="20" name="Rectangle 19">
            <a:extLst>
              <a:ext uri="{FF2B5EF4-FFF2-40B4-BE49-F238E27FC236}">
                <a16:creationId xmlns:a16="http://schemas.microsoft.com/office/drawing/2014/main" id="{E80B86A7-A1EC-475B-9166-88902B033A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906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2" name="Title 1">
            <a:extLst>
              <a:ext uri="{FF2B5EF4-FFF2-40B4-BE49-F238E27FC236}">
                <a16:creationId xmlns:a16="http://schemas.microsoft.com/office/drawing/2014/main" id="{4348ABDC-BC23-C9AF-A4B6-8FB506A6DFD4}"/>
              </a:ext>
            </a:extLst>
          </p:cNvPr>
          <p:cNvSpPr>
            <a:spLocks noGrp="1"/>
          </p:cNvSpPr>
          <p:nvPr>
            <p:ph type="title"/>
          </p:nvPr>
        </p:nvSpPr>
        <p:spPr>
          <a:xfrm>
            <a:off x="1083470" y="609600"/>
            <a:ext cx="6984793" cy="1320800"/>
          </a:xfrm>
        </p:spPr>
        <p:txBody>
          <a:bodyPr vert="horz" lIns="91440" tIns="45720" rIns="91440" bIns="45720" rtlCol="0" anchor="t">
            <a:normAutofit/>
          </a:bodyPr>
          <a:lstStyle/>
          <a:p>
            <a:r>
              <a:rPr lang="en-GB" b="0" i="0" u="none" strike="noStrike" baseline="0" noProof="0" dirty="0"/>
              <a:t>Statistics</a:t>
            </a:r>
          </a:p>
        </p:txBody>
      </p:sp>
      <p:sp>
        <p:nvSpPr>
          <p:cNvPr id="22" name="Isosceles Triangle 21">
            <a:extLst>
              <a:ext uri="{FF2B5EF4-FFF2-40B4-BE49-F238E27FC236}">
                <a16:creationId xmlns:a16="http://schemas.microsoft.com/office/drawing/2014/main" id="{C2C29CB1-9F74-4879-A6AF-AEA67B6F1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684609"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noProof="0" dirty="0"/>
          </a:p>
        </p:txBody>
      </p:sp>
      <p:sp>
        <p:nvSpPr>
          <p:cNvPr id="3" name="Text Placeholder 2">
            <a:extLst>
              <a:ext uri="{FF2B5EF4-FFF2-40B4-BE49-F238E27FC236}">
                <a16:creationId xmlns:a16="http://schemas.microsoft.com/office/drawing/2014/main" id="{9C472B6A-1736-E832-7B4A-439812069A87}"/>
              </a:ext>
            </a:extLst>
          </p:cNvPr>
          <p:cNvSpPr>
            <a:spLocks noGrp="1"/>
          </p:cNvSpPr>
          <p:nvPr>
            <p:ph type="body" idx="1"/>
          </p:nvPr>
        </p:nvSpPr>
        <p:spPr>
          <a:xfrm>
            <a:off x="1083470" y="2160589"/>
            <a:ext cx="6984793" cy="3880773"/>
          </a:xfrm>
        </p:spPr>
        <p:txBody>
          <a:bodyPr vert="horz" lIns="91440" tIns="45720" rIns="91440" bIns="45720" rtlCol="0">
            <a:normAutofit/>
          </a:bodyPr>
          <a:lstStyle/>
          <a:p>
            <a:r>
              <a:rPr lang="en-GB" b="0" i="0" u="none" strike="noStrike" baseline="0" noProof="0" dirty="0"/>
              <a:t>~90% want all existing gaps between settlements preserved (Q8A)</a:t>
            </a:r>
          </a:p>
          <a:p>
            <a:r>
              <a:rPr lang="en-GB" b="0" i="0" u="none" strike="noStrike" baseline="0" noProof="0" dirty="0"/>
              <a:t>85% want open spaces defined as Green Gaps  to preserve settlement integrity (Q8B)</a:t>
            </a:r>
          </a:p>
          <a:p>
            <a:r>
              <a:rPr lang="en-GB" b="0" i="0" u="none" strike="noStrike" baseline="0" noProof="0" dirty="0"/>
              <a:t>94% want the preservation of dark skies (Q10)</a:t>
            </a:r>
          </a:p>
          <a:p>
            <a:pPr lvl="1"/>
            <a:r>
              <a:rPr lang="en-GB" b="0" i="0" u="none" strike="noStrike" baseline="0" noProof="0" dirty="0"/>
              <a:t>With some comment that access to carpark could be better lit</a:t>
            </a:r>
          </a:p>
          <a:p>
            <a:pPr lvl="1"/>
            <a:r>
              <a:rPr lang="en-GB" b="0" i="0" u="none" strike="noStrike" baseline="0" noProof="0" dirty="0"/>
              <a:t>88% are against street lighting (Q36)</a:t>
            </a:r>
          </a:p>
          <a:p>
            <a:r>
              <a:rPr lang="en-GB" b="0" i="0" u="none" strike="noStrike" baseline="0" noProof="0" dirty="0"/>
              <a:t>97% want preservation of natural environment (Q11)</a:t>
            </a:r>
          </a:p>
          <a:p>
            <a:pPr lvl="1"/>
            <a:r>
              <a:rPr lang="en-GB" b="0" i="0" u="none" strike="noStrike" baseline="0" noProof="0" dirty="0"/>
              <a:t>Tree Preservation Orders (TPOs) frequently mentioned</a:t>
            </a:r>
          </a:p>
        </p:txBody>
      </p:sp>
      <p:sp>
        <p:nvSpPr>
          <p:cNvPr id="24" name="Isosceles Triangle 23">
            <a:extLst>
              <a:ext uri="{FF2B5EF4-FFF2-40B4-BE49-F238E27FC236}">
                <a16:creationId xmlns:a16="http://schemas.microsoft.com/office/drawing/2014/main" id="{7E2C7115-5336-410C-AD71-0F0952A2E5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9541404" y="4013200"/>
            <a:ext cx="364596"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noProof="0" dirty="0"/>
          </a:p>
        </p:txBody>
      </p:sp>
    </p:spTree>
    <p:extLst>
      <p:ext uri="{BB962C8B-B14F-4D97-AF65-F5344CB8AC3E}">
        <p14:creationId xmlns:p14="http://schemas.microsoft.com/office/powerpoint/2010/main" val="17128228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BAA00E-F8F6-4D17-B088-7BE99C8EFF9A}"/>
              </a:ext>
            </a:extLst>
          </p:cNvPr>
          <p:cNvSpPr>
            <a:spLocks noGrp="1"/>
          </p:cNvSpPr>
          <p:nvPr>
            <p:ph type="title"/>
          </p:nvPr>
        </p:nvSpPr>
        <p:spPr/>
        <p:txBody>
          <a:bodyPr vert="horz" lIns="91440" tIns="45720" rIns="91440" bIns="45720" rtlCol="0" anchor="t">
            <a:normAutofit/>
          </a:bodyPr>
          <a:lstStyle/>
          <a:p>
            <a:r>
              <a:rPr lang="en-GB" b="0" i="0" u="none" strike="noStrike" baseline="0" noProof="0" dirty="0"/>
              <a:t>Comments</a:t>
            </a:r>
          </a:p>
        </p:txBody>
      </p:sp>
      <p:sp>
        <p:nvSpPr>
          <p:cNvPr id="5" name="Speech Bubble: Oval 4">
            <a:extLst>
              <a:ext uri="{FF2B5EF4-FFF2-40B4-BE49-F238E27FC236}">
                <a16:creationId xmlns:a16="http://schemas.microsoft.com/office/drawing/2014/main" id="{8D72B86C-ADF2-CAA7-AAD0-7489ACDF2B30}"/>
              </a:ext>
            </a:extLst>
          </p:cNvPr>
          <p:cNvSpPr/>
          <p:nvPr/>
        </p:nvSpPr>
        <p:spPr>
          <a:xfrm>
            <a:off x="456336" y="1567994"/>
            <a:ext cx="9372599" cy="1861006"/>
          </a:xfrm>
          <a:prstGeom prst="wedgeEllipseCallout">
            <a:avLst/>
          </a:prstGeom>
        </p:spPr>
        <p:style>
          <a:lnRef idx="2">
            <a:schemeClr val="accent1">
              <a:shade val="15000"/>
            </a:schemeClr>
          </a:lnRef>
          <a:fillRef idx="1">
            <a:schemeClr val="accent1"/>
          </a:fillRef>
          <a:effectRef idx="0">
            <a:schemeClr val="accent1"/>
          </a:effectRef>
          <a:fontRef idx="minor">
            <a:schemeClr val="lt1"/>
          </a:fontRef>
        </p:style>
        <p:txBody>
          <a:bodyPr wrap="square" rtlCol="0" anchor="ctr">
            <a:spAutoFit/>
          </a:bodyPr>
          <a:lstStyle/>
          <a:p>
            <a:pPr lvl="2" algn="ctr"/>
            <a:r>
              <a:rPr lang="en-GB" sz="1600" noProof="0" dirty="0">
                <a:solidFill>
                  <a:schemeClr val="tx1">
                    <a:lumMod val="75000"/>
                    <a:lumOff val="25000"/>
                  </a:schemeClr>
                </a:solidFill>
              </a:rPr>
              <a:t>All parish landscape features have natural and visual significance. They form part of our national and local heritage. They need protection to preserve this heritage. Of special historical significance are the open fields, medieval field structure and drainage systems</a:t>
            </a:r>
          </a:p>
        </p:txBody>
      </p:sp>
      <p:sp>
        <p:nvSpPr>
          <p:cNvPr id="6" name="Speech Bubble: Oval 5">
            <a:extLst>
              <a:ext uri="{FF2B5EF4-FFF2-40B4-BE49-F238E27FC236}">
                <a16:creationId xmlns:a16="http://schemas.microsoft.com/office/drawing/2014/main" id="{57B49A1D-DF13-3D95-76B4-08DA6B1E1EFC}"/>
              </a:ext>
            </a:extLst>
          </p:cNvPr>
          <p:cNvSpPr/>
          <p:nvPr/>
        </p:nvSpPr>
        <p:spPr>
          <a:xfrm>
            <a:off x="190500" y="3868043"/>
            <a:ext cx="9372599" cy="2207240"/>
          </a:xfrm>
          <a:prstGeom prst="wedgeEllipseCallout">
            <a:avLst/>
          </a:prstGeom>
        </p:spPr>
        <p:style>
          <a:lnRef idx="2">
            <a:schemeClr val="accent1">
              <a:shade val="15000"/>
            </a:schemeClr>
          </a:lnRef>
          <a:fillRef idx="1">
            <a:schemeClr val="accent1"/>
          </a:fillRef>
          <a:effectRef idx="0">
            <a:schemeClr val="accent1"/>
          </a:effectRef>
          <a:fontRef idx="minor">
            <a:schemeClr val="lt1"/>
          </a:fontRef>
        </p:style>
        <p:txBody>
          <a:bodyPr wrap="square" rtlCol="0" anchor="ctr">
            <a:spAutoFit/>
          </a:bodyPr>
          <a:lstStyle/>
          <a:p>
            <a:pPr lvl="2" algn="ctr"/>
            <a:r>
              <a:rPr lang="en-GB" sz="1600" noProof="0" dirty="0">
                <a:solidFill>
                  <a:schemeClr val="tx1">
                    <a:lumMod val="75000"/>
                    <a:lumOff val="25000"/>
                  </a:schemeClr>
                </a:solidFill>
              </a:rPr>
              <a:t>All the areas require a measure of protection, but development is inevitable. The focus should be on the areas that can be developed without damaging the landscape to any great degree. Our view is that Maypole airfield should be considered as probably the only area for sensible commercial and residential development</a:t>
            </a:r>
          </a:p>
        </p:txBody>
      </p:sp>
    </p:spTree>
    <p:extLst>
      <p:ext uri="{BB962C8B-B14F-4D97-AF65-F5344CB8AC3E}">
        <p14:creationId xmlns:p14="http://schemas.microsoft.com/office/powerpoint/2010/main" val="34874378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09EA7EA7-74F5-4EE2-8E3D-1A10308259D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8467"/>
            <a:ext cx="9906001" cy="6866467"/>
            <a:chOff x="0" y="-8467"/>
            <a:chExt cx="12192000" cy="6866467"/>
          </a:xfrm>
        </p:grpSpPr>
        <p:cxnSp>
          <p:nvCxnSpPr>
            <p:cNvPr id="9" name="Straight Connector 8">
              <a:extLst>
                <a:ext uri="{FF2B5EF4-FFF2-40B4-BE49-F238E27FC236}">
                  <a16:creationId xmlns:a16="http://schemas.microsoft.com/office/drawing/2014/main" id="{A5CE79B5-7EE4-424D-AD14-5DEFB61B85C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696C926F-F999-44BA-8D86-9EAB51D6501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1" name="Rectangle 23">
              <a:extLst>
                <a:ext uri="{FF2B5EF4-FFF2-40B4-BE49-F238E27FC236}">
                  <a16:creationId xmlns:a16="http://schemas.microsoft.com/office/drawing/2014/main" id="{248745E7-0AF0-48F9-8E58-2673FC5F4F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noProof="0" dirty="0"/>
            </a:p>
          </p:txBody>
        </p:sp>
        <p:sp>
          <p:nvSpPr>
            <p:cNvPr id="12" name="Rectangle 25">
              <a:extLst>
                <a:ext uri="{FF2B5EF4-FFF2-40B4-BE49-F238E27FC236}">
                  <a16:creationId xmlns:a16="http://schemas.microsoft.com/office/drawing/2014/main" id="{9715E81A-D2E0-4431-9370-4E4A9ECA7F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noProof="0" dirty="0"/>
            </a:p>
          </p:txBody>
        </p:sp>
        <p:sp>
          <p:nvSpPr>
            <p:cNvPr id="13" name="Isosceles Triangle 12">
              <a:extLst>
                <a:ext uri="{FF2B5EF4-FFF2-40B4-BE49-F238E27FC236}">
                  <a16:creationId xmlns:a16="http://schemas.microsoft.com/office/drawing/2014/main" id="{CEDB37A9-282D-4DDB-85AD-B2090A8253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noProof="0" dirty="0"/>
            </a:p>
          </p:txBody>
        </p:sp>
        <p:sp>
          <p:nvSpPr>
            <p:cNvPr id="14" name="Rectangle 27">
              <a:extLst>
                <a:ext uri="{FF2B5EF4-FFF2-40B4-BE49-F238E27FC236}">
                  <a16:creationId xmlns:a16="http://schemas.microsoft.com/office/drawing/2014/main" id="{533D5933-7F91-4F5E-BC31-42FD0E2D8D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noProof="0" dirty="0"/>
            </a:p>
          </p:txBody>
        </p:sp>
        <p:sp>
          <p:nvSpPr>
            <p:cNvPr id="15" name="Rectangle 28">
              <a:extLst>
                <a:ext uri="{FF2B5EF4-FFF2-40B4-BE49-F238E27FC236}">
                  <a16:creationId xmlns:a16="http://schemas.microsoft.com/office/drawing/2014/main" id="{37ADDF68-C9BE-46EA-83DE-2C07DD8396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noProof="0" dirty="0"/>
            </a:p>
          </p:txBody>
        </p:sp>
        <p:sp>
          <p:nvSpPr>
            <p:cNvPr id="16" name="Rectangle 29">
              <a:extLst>
                <a:ext uri="{FF2B5EF4-FFF2-40B4-BE49-F238E27FC236}">
                  <a16:creationId xmlns:a16="http://schemas.microsoft.com/office/drawing/2014/main" id="{10D67396-BABD-48A8-A892-CCB5095FA4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noProof="0" dirty="0"/>
            </a:p>
          </p:txBody>
        </p:sp>
        <p:sp>
          <p:nvSpPr>
            <p:cNvPr id="17" name="Isosceles Triangle 16">
              <a:extLst>
                <a:ext uri="{FF2B5EF4-FFF2-40B4-BE49-F238E27FC236}">
                  <a16:creationId xmlns:a16="http://schemas.microsoft.com/office/drawing/2014/main" id="{626DA82A-72C2-4DF6-9CF0-0D1F6B96B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noProof="0" dirty="0"/>
            </a:p>
          </p:txBody>
        </p:sp>
        <p:sp>
          <p:nvSpPr>
            <p:cNvPr id="18" name="Isosceles Triangle 17">
              <a:extLst>
                <a:ext uri="{FF2B5EF4-FFF2-40B4-BE49-F238E27FC236}">
                  <a16:creationId xmlns:a16="http://schemas.microsoft.com/office/drawing/2014/main" id="{8EE6DC63-4380-4BE0-A68A-8F01162BD1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noProof="0" dirty="0"/>
            </a:p>
          </p:txBody>
        </p:sp>
      </p:grpSp>
      <p:sp useBgFill="1">
        <p:nvSpPr>
          <p:cNvPr id="20" name="Rectangle 19">
            <a:extLst>
              <a:ext uri="{FF2B5EF4-FFF2-40B4-BE49-F238E27FC236}">
                <a16:creationId xmlns:a16="http://schemas.microsoft.com/office/drawing/2014/main" id="{8DF4D7F6-81B5-452A-9CE6-76D81F91D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906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2" name="Title 1">
            <a:extLst>
              <a:ext uri="{FF2B5EF4-FFF2-40B4-BE49-F238E27FC236}">
                <a16:creationId xmlns:a16="http://schemas.microsoft.com/office/drawing/2014/main" id="{7FB71EB4-34F9-8656-EC24-DAE75636FEA8}"/>
              </a:ext>
            </a:extLst>
          </p:cNvPr>
          <p:cNvSpPr>
            <a:spLocks noGrp="1"/>
          </p:cNvSpPr>
          <p:nvPr>
            <p:ph type="title"/>
          </p:nvPr>
        </p:nvSpPr>
        <p:spPr>
          <a:xfrm>
            <a:off x="1083470" y="609600"/>
            <a:ext cx="6984793" cy="1320800"/>
          </a:xfrm>
        </p:spPr>
        <p:txBody>
          <a:bodyPr vert="horz" lIns="91440" tIns="45720" rIns="91440" bIns="45720" rtlCol="0" anchor="t">
            <a:normAutofit/>
          </a:bodyPr>
          <a:lstStyle/>
          <a:p>
            <a:r>
              <a:rPr lang="en-GB" b="0" i="0" u="none" strike="noStrike" baseline="0" noProof="0" dirty="0"/>
              <a:t>Public Rights of Way (PROW)</a:t>
            </a:r>
          </a:p>
        </p:txBody>
      </p:sp>
      <p:sp>
        <p:nvSpPr>
          <p:cNvPr id="22" name="Isosceles Triangle 21">
            <a:extLst>
              <a:ext uri="{FF2B5EF4-FFF2-40B4-BE49-F238E27FC236}">
                <a16:creationId xmlns:a16="http://schemas.microsoft.com/office/drawing/2014/main" id="{4600514D-20FB-4559-97DC-D1DC39E6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364595"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noProof="0" dirty="0"/>
          </a:p>
        </p:txBody>
      </p:sp>
      <p:sp>
        <p:nvSpPr>
          <p:cNvPr id="24" name="Isosceles Triangle 23">
            <a:extLst>
              <a:ext uri="{FF2B5EF4-FFF2-40B4-BE49-F238E27FC236}">
                <a16:creationId xmlns:a16="http://schemas.microsoft.com/office/drawing/2014/main" id="{266F638A-E405-4AC0-B984-72E5813B0D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87558" y="3818467"/>
            <a:ext cx="3615863" cy="3039533"/>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noProof="0" dirty="0"/>
          </a:p>
        </p:txBody>
      </p:sp>
      <p:cxnSp>
        <p:nvCxnSpPr>
          <p:cNvPr id="26" name="Straight Connector 25">
            <a:extLst>
              <a:ext uri="{FF2B5EF4-FFF2-40B4-BE49-F238E27FC236}">
                <a16:creationId xmlns:a16="http://schemas.microsoft.com/office/drawing/2014/main" id="{7D1CBE93-B17D-4509-843C-82287C3803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234362" y="0"/>
            <a:ext cx="1403350" cy="6858000"/>
          </a:xfrm>
          <a:prstGeom prst="line">
            <a:avLst/>
          </a:prstGeom>
          <a:ln w="15875" cap="sq">
            <a:solidFill>
              <a:schemeClr val="accent2"/>
            </a:solidFill>
            <a:bevel/>
          </a:ln>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AE6277B4-6A43-48AB-89B2-3442221619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033029" y="3681413"/>
            <a:ext cx="3870391" cy="3176587"/>
          </a:xfrm>
          <a:prstGeom prst="line">
            <a:avLst/>
          </a:prstGeom>
          <a:ln w="15875">
            <a:solidFill>
              <a:schemeClr val="accent1"/>
            </a:solidFill>
          </a:ln>
        </p:spPr>
        <p:style>
          <a:lnRef idx="2">
            <a:schemeClr val="accent1"/>
          </a:lnRef>
          <a:fillRef idx="0">
            <a:schemeClr val="accent1"/>
          </a:fillRef>
          <a:effectRef idx="1">
            <a:schemeClr val="accent1"/>
          </a:effectRef>
          <a:fontRef idx="minor">
            <a:schemeClr val="tx1"/>
          </a:fontRef>
        </p:style>
      </p:cxnSp>
      <p:sp>
        <p:nvSpPr>
          <p:cNvPr id="3" name="Text Placeholder 2">
            <a:extLst>
              <a:ext uri="{FF2B5EF4-FFF2-40B4-BE49-F238E27FC236}">
                <a16:creationId xmlns:a16="http://schemas.microsoft.com/office/drawing/2014/main" id="{342E003D-9E9A-B74F-D68A-BC3D95023B88}"/>
              </a:ext>
            </a:extLst>
          </p:cNvPr>
          <p:cNvSpPr>
            <a:spLocks noGrp="1"/>
          </p:cNvSpPr>
          <p:nvPr>
            <p:ph type="body" idx="1"/>
          </p:nvPr>
        </p:nvSpPr>
        <p:spPr>
          <a:xfrm>
            <a:off x="1083470" y="2160590"/>
            <a:ext cx="6882605" cy="3429260"/>
          </a:xfrm>
        </p:spPr>
        <p:txBody>
          <a:bodyPr vert="horz" lIns="91440" tIns="45720" rIns="91440" bIns="45720" rtlCol="0">
            <a:normAutofit/>
          </a:bodyPr>
          <a:lstStyle/>
          <a:p>
            <a:r>
              <a:rPr lang="en-GB" b="0" i="0" u="none" strike="noStrike" baseline="0" noProof="0" dirty="0"/>
              <a:t>64% of respondents are satisfied with rights of way (Q9A)</a:t>
            </a:r>
          </a:p>
          <a:p>
            <a:r>
              <a:rPr lang="en-GB" b="0" i="0" u="none" strike="noStrike" baseline="0" noProof="0" dirty="0"/>
              <a:t>55% would support multi-use (Q9B)</a:t>
            </a:r>
          </a:p>
          <a:p>
            <a:r>
              <a:rPr lang="en-GB" b="0" i="0" u="none" strike="noStrike" baseline="0" noProof="0" dirty="0"/>
              <a:t>73% support reinstatement (Q9C)</a:t>
            </a:r>
          </a:p>
          <a:p>
            <a:pPr lvl="1"/>
            <a:r>
              <a:rPr lang="en-GB" b="0" i="0" u="none" strike="noStrike" baseline="0" noProof="0" dirty="0"/>
              <a:t>Concern about creeping development / privatisation</a:t>
            </a:r>
          </a:p>
          <a:p>
            <a:pPr lvl="1"/>
            <a:r>
              <a:rPr lang="en-GB" b="0" i="0" u="none" strike="noStrike" baseline="0" noProof="0" dirty="0"/>
              <a:t>Concern about cost of reinstatement and maintenance</a:t>
            </a:r>
          </a:p>
        </p:txBody>
      </p:sp>
      <p:sp>
        <p:nvSpPr>
          <p:cNvPr id="30" name="Rectangle 27">
            <a:extLst>
              <a:ext uri="{FF2B5EF4-FFF2-40B4-BE49-F238E27FC236}">
                <a16:creationId xmlns:a16="http://schemas.microsoft.com/office/drawing/2014/main" id="{27B538D5-95DB-47ED-9CB4-34AE5BF78E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70833" y="0"/>
            <a:ext cx="1435167" cy="6858000"/>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noProof="0" dirty="0"/>
          </a:p>
        </p:txBody>
      </p:sp>
      <p:sp>
        <p:nvSpPr>
          <p:cNvPr id="6" name="Speech Bubble: Oval 5">
            <a:extLst>
              <a:ext uri="{FF2B5EF4-FFF2-40B4-BE49-F238E27FC236}">
                <a16:creationId xmlns:a16="http://schemas.microsoft.com/office/drawing/2014/main" id="{67DD2D51-8D77-DFFD-9D49-D1C93A118E7F}"/>
              </a:ext>
            </a:extLst>
          </p:cNvPr>
          <p:cNvSpPr/>
          <p:nvPr/>
        </p:nvSpPr>
        <p:spPr>
          <a:xfrm>
            <a:off x="3467661" y="4904599"/>
            <a:ext cx="3132000" cy="822305"/>
          </a:xfrm>
          <a:prstGeom prst="wedgeEllipseCallout">
            <a:avLst/>
          </a:prstGeom>
        </p:spPr>
        <p:style>
          <a:lnRef idx="2">
            <a:schemeClr val="accent1">
              <a:shade val="15000"/>
            </a:schemeClr>
          </a:lnRef>
          <a:fillRef idx="1">
            <a:schemeClr val="accent1"/>
          </a:fillRef>
          <a:effectRef idx="0">
            <a:schemeClr val="accent1"/>
          </a:effectRef>
          <a:fontRef idx="minor">
            <a:schemeClr val="lt1"/>
          </a:fontRef>
        </p:style>
        <p:txBody>
          <a:bodyPr lIns="0" rIns="0" rtlCol="0" anchor="ctr">
            <a:spAutoFit/>
          </a:bodyPr>
          <a:lstStyle/>
          <a:p>
            <a:pPr lvl="2" algn="ctr"/>
            <a:r>
              <a:rPr lang="en-GB" sz="1600" noProof="0" dirty="0">
                <a:solidFill>
                  <a:schemeClr val="tx1">
                    <a:lumMod val="75000"/>
                    <a:lumOff val="25000"/>
                  </a:schemeClr>
                </a:solidFill>
              </a:rPr>
              <a:t>Lack of maintenance</a:t>
            </a:r>
          </a:p>
        </p:txBody>
      </p:sp>
    </p:spTree>
    <p:extLst>
      <p:ext uri="{BB962C8B-B14F-4D97-AF65-F5344CB8AC3E}">
        <p14:creationId xmlns:p14="http://schemas.microsoft.com/office/powerpoint/2010/main" val="22335811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DA237B-C2A5-1DF8-907C-9B5D7DD850B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C618376-23CD-04C0-5665-47269D8C128A}"/>
              </a:ext>
            </a:extLst>
          </p:cNvPr>
          <p:cNvSpPr>
            <a:spLocks noGrp="1"/>
          </p:cNvSpPr>
          <p:nvPr>
            <p:ph type="title"/>
          </p:nvPr>
        </p:nvSpPr>
        <p:spPr/>
        <p:txBody>
          <a:bodyPr vert="horz" lIns="91440" tIns="45720" rIns="91440" bIns="45720" rtlCol="0" anchor="t">
            <a:normAutofit/>
          </a:bodyPr>
          <a:lstStyle/>
          <a:p>
            <a:r>
              <a:rPr lang="en-GB" b="0" i="0" u="none" strike="noStrike" baseline="0" noProof="0" dirty="0"/>
              <a:t>Comments</a:t>
            </a:r>
          </a:p>
        </p:txBody>
      </p:sp>
      <p:sp>
        <p:nvSpPr>
          <p:cNvPr id="4" name="Speech Bubble: Oval 3">
            <a:extLst>
              <a:ext uri="{FF2B5EF4-FFF2-40B4-BE49-F238E27FC236}">
                <a16:creationId xmlns:a16="http://schemas.microsoft.com/office/drawing/2014/main" id="{696FE33A-AA22-5A80-CB66-FE42C9255C23}"/>
              </a:ext>
            </a:extLst>
          </p:cNvPr>
          <p:cNvSpPr/>
          <p:nvPr/>
        </p:nvSpPr>
        <p:spPr>
          <a:xfrm>
            <a:off x="119136" y="1783388"/>
            <a:ext cx="6876690" cy="1861006"/>
          </a:xfrm>
          <a:prstGeom prst="wedgeEllipseCallout">
            <a:avLst/>
          </a:prstGeom>
        </p:spPr>
        <p:style>
          <a:lnRef idx="2">
            <a:schemeClr val="accent1">
              <a:shade val="15000"/>
            </a:schemeClr>
          </a:lnRef>
          <a:fillRef idx="1">
            <a:schemeClr val="accent1"/>
          </a:fillRef>
          <a:effectRef idx="0">
            <a:schemeClr val="accent1"/>
          </a:effectRef>
          <a:fontRef idx="minor">
            <a:schemeClr val="lt1"/>
          </a:fontRef>
        </p:style>
        <p:txBody>
          <a:bodyPr wrap="square" lIns="0" rIns="0" rtlCol="0" anchor="ctr">
            <a:spAutoFit/>
          </a:bodyPr>
          <a:lstStyle/>
          <a:p>
            <a:pPr lvl="2" algn="ctr"/>
            <a:r>
              <a:rPr lang="en-GB" sz="1600" noProof="0" dirty="0">
                <a:solidFill>
                  <a:schemeClr val="tx1">
                    <a:lumMod val="75000"/>
                    <a:lumOff val="25000"/>
                  </a:schemeClr>
                </a:solidFill>
              </a:rPr>
              <a:t>Some are obstructed, farmers do not always reinstate after ploughing, CH37 needs maintenance, CB524 often impassable, CB99 has a fence across it, CB98 hasn't been marked for years</a:t>
            </a:r>
          </a:p>
        </p:txBody>
      </p:sp>
      <p:sp>
        <p:nvSpPr>
          <p:cNvPr id="5" name="Speech Bubble: Oval 4">
            <a:extLst>
              <a:ext uri="{FF2B5EF4-FFF2-40B4-BE49-F238E27FC236}">
                <a16:creationId xmlns:a16="http://schemas.microsoft.com/office/drawing/2014/main" id="{6F0E8495-77E5-A8B8-BEAE-A01578386D29}"/>
              </a:ext>
            </a:extLst>
          </p:cNvPr>
          <p:cNvSpPr/>
          <p:nvPr/>
        </p:nvSpPr>
        <p:spPr>
          <a:xfrm>
            <a:off x="2054688" y="3694926"/>
            <a:ext cx="5796624" cy="2553474"/>
          </a:xfrm>
          <a:prstGeom prst="wedgeEllipseCallout">
            <a:avLst/>
          </a:prstGeom>
        </p:spPr>
        <p:style>
          <a:lnRef idx="2">
            <a:schemeClr val="accent1">
              <a:shade val="15000"/>
            </a:schemeClr>
          </a:lnRef>
          <a:fillRef idx="1">
            <a:schemeClr val="accent1"/>
          </a:fillRef>
          <a:effectRef idx="0">
            <a:schemeClr val="accent1"/>
          </a:effectRef>
          <a:fontRef idx="minor">
            <a:schemeClr val="lt1"/>
          </a:fontRef>
        </p:style>
        <p:txBody>
          <a:bodyPr wrap="square" rtlCol="0" anchor="ctr">
            <a:spAutoFit/>
          </a:bodyPr>
          <a:lstStyle/>
          <a:p>
            <a:pPr lvl="2" algn="ctr"/>
            <a:r>
              <a:rPr lang="en-GB" sz="1600" noProof="0" dirty="0">
                <a:solidFill>
                  <a:schemeClr val="tx1">
                    <a:lumMod val="75000"/>
                    <a:lumOff val="25000"/>
                  </a:schemeClr>
                </a:solidFill>
              </a:rPr>
              <a:t>Too many bikes can be a problem, Bikes have national routes, they don't mix with walkers and horses in countryside, nor do loose dogs. Bad for wildlife, nesting birds etc</a:t>
            </a:r>
          </a:p>
        </p:txBody>
      </p:sp>
      <p:sp>
        <p:nvSpPr>
          <p:cNvPr id="3" name="Speech Bubble: Oval 2">
            <a:extLst>
              <a:ext uri="{FF2B5EF4-FFF2-40B4-BE49-F238E27FC236}">
                <a16:creationId xmlns:a16="http://schemas.microsoft.com/office/drawing/2014/main" id="{D272A79F-15DC-11EE-B1B0-B6B855BE8B82}"/>
              </a:ext>
            </a:extLst>
          </p:cNvPr>
          <p:cNvSpPr/>
          <p:nvPr/>
        </p:nvSpPr>
        <p:spPr>
          <a:xfrm>
            <a:off x="5297892" y="568593"/>
            <a:ext cx="3877313" cy="1173788"/>
          </a:xfrm>
          <a:prstGeom prst="wedgeEllipseCallou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spAutoFit/>
          </a:bodyPr>
          <a:lstStyle/>
          <a:p>
            <a:pPr lvl="2" algn="ctr"/>
            <a:r>
              <a:rPr lang="en-GB" sz="1600" noProof="0" dirty="0">
                <a:solidFill>
                  <a:schemeClr val="tx1">
                    <a:lumMod val="75000"/>
                    <a:lumOff val="25000"/>
                  </a:schemeClr>
                </a:solidFill>
              </a:rPr>
              <a:t>Do we still have a parish PROW warden?</a:t>
            </a:r>
          </a:p>
        </p:txBody>
      </p:sp>
    </p:spTree>
    <p:extLst>
      <p:ext uri="{BB962C8B-B14F-4D97-AF65-F5344CB8AC3E}">
        <p14:creationId xmlns:p14="http://schemas.microsoft.com/office/powerpoint/2010/main" val="976607012"/>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Override1.xml><?xml version="1.0" encoding="utf-8"?>
<a:themeOverride xmlns:a="http://schemas.openxmlformats.org/drawingml/2006/main">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themeOverride>
</file>

<file path=ppt/theme/themeOverride2.xml><?xml version="1.0" encoding="utf-8"?>
<a:themeOverride xmlns:a="http://schemas.openxmlformats.org/drawingml/2006/main">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themeOverride>
</file>

<file path=ppt/theme/themeOverride3.xml><?xml version="1.0" encoding="utf-8"?>
<a:themeOverride xmlns:a="http://schemas.openxmlformats.org/drawingml/2006/main">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themeOverride>
</file>

<file path=ppt/theme/themeOverride4.xml><?xml version="1.0" encoding="utf-8"?>
<a:themeOverride xmlns:a="http://schemas.openxmlformats.org/drawingml/2006/main">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themeOverride>
</file>

<file path=docProps/app.xml><?xml version="1.0" encoding="utf-8"?>
<Properties xmlns="http://schemas.openxmlformats.org/officeDocument/2006/extended-properties" xmlns:vt="http://schemas.openxmlformats.org/officeDocument/2006/docPropsVTypes">
  <Template/>
  <TotalTime>171</TotalTime>
  <Words>1867</Words>
  <Application>Microsoft Office PowerPoint</Application>
  <PresentationFormat>A4 Paper (210x297 mm)</PresentationFormat>
  <Paragraphs>160</Paragraphs>
  <Slides>33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33</vt:i4>
      </vt:variant>
    </vt:vector>
  </HeadingPairs>
  <TitlesOfParts>
    <vt:vector size="37" baseType="lpstr">
      <vt:lpstr>Arial</vt:lpstr>
      <vt:lpstr>Trebuchet MS</vt:lpstr>
      <vt:lpstr>Wingdings 3</vt:lpstr>
      <vt:lpstr>Facet</vt:lpstr>
      <vt:lpstr>Hoath Parish Neighbourhood Plan Questionnaire: The results</vt:lpstr>
      <vt:lpstr>General Information</vt:lpstr>
      <vt:lpstr>Community feeling</vt:lpstr>
      <vt:lpstr>Landscape, Green Space and Environment</vt:lpstr>
      <vt:lpstr>Protection and Conservation (Q5A – Q7C)</vt:lpstr>
      <vt:lpstr>Statistics</vt:lpstr>
      <vt:lpstr>Comments</vt:lpstr>
      <vt:lpstr>Public Rights of Way (PROW)</vt:lpstr>
      <vt:lpstr>Comments</vt:lpstr>
      <vt:lpstr>Energy production</vt:lpstr>
      <vt:lpstr>Comments</vt:lpstr>
      <vt:lpstr>Housing and Commercial Development, Design Standards</vt:lpstr>
      <vt:lpstr>Future development</vt:lpstr>
      <vt:lpstr>Specific developments</vt:lpstr>
      <vt:lpstr>Comments</vt:lpstr>
      <vt:lpstr>Design Standards (Q19)</vt:lpstr>
      <vt:lpstr>Comments</vt:lpstr>
      <vt:lpstr>Rural Economy and Facilities</vt:lpstr>
      <vt:lpstr>Areas for development</vt:lpstr>
      <vt:lpstr>Comments</vt:lpstr>
      <vt:lpstr>Other ideas (Q21)  No single theme</vt:lpstr>
      <vt:lpstr>Parish Services, Amenities, Health and Wellbeing</vt:lpstr>
      <vt:lpstr>Local services</vt:lpstr>
      <vt:lpstr>Local services (cont’d …)</vt:lpstr>
      <vt:lpstr>Comments &amp; Suggestions</vt:lpstr>
      <vt:lpstr>Roads, Paths, Traffic Infrastructure, Safety</vt:lpstr>
      <vt:lpstr>Road safety</vt:lpstr>
      <vt:lpstr>Suggestions</vt:lpstr>
      <vt:lpstr>Comments</vt:lpstr>
      <vt:lpstr>Final thoughts</vt:lpstr>
      <vt:lpstr>If we had to focus on just one thing … (Q39)</vt:lpstr>
      <vt:lpstr>Conclusions from the Parish Council</vt:lpstr>
      <vt:lpstr>Last Words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William Hawkins</dc:creator>
  <cp:lastModifiedBy>William Hawkins</cp:lastModifiedBy>
  <cp:revision>5</cp:revision>
  <dcterms:created xsi:type="dcterms:W3CDTF">2013-07-15T20:26:40Z</dcterms:created>
  <dcterms:modified xsi:type="dcterms:W3CDTF">2025-10-11T05:35:04Z</dcterms:modified>
</cp:coreProperties>
</file>